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45" r:id="rId3"/>
    <p:sldId id="325" r:id="rId4"/>
    <p:sldId id="328" r:id="rId5"/>
    <p:sldId id="333" r:id="rId6"/>
    <p:sldId id="338" r:id="rId7"/>
    <p:sldId id="334" r:id="rId8"/>
    <p:sldId id="336" r:id="rId9"/>
    <p:sldId id="337" r:id="rId10"/>
    <p:sldId id="306" r:id="rId11"/>
    <p:sldId id="284" r:id="rId12"/>
    <p:sldId id="286" r:id="rId13"/>
    <p:sldId id="307" r:id="rId14"/>
    <p:sldId id="309" r:id="rId15"/>
    <p:sldId id="298" r:id="rId16"/>
    <p:sldId id="343" r:id="rId17"/>
    <p:sldId id="344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1A2"/>
    <a:srgbClr val="ABB7D6"/>
    <a:srgbClr val="EC7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 autoAdjust="0"/>
    <p:restoredTop sz="94719" autoAdjust="0"/>
  </p:normalViewPr>
  <p:slideViewPr>
    <p:cSldViewPr snapToGrid="0" snapToObjects="1">
      <p:cViewPr varScale="1">
        <p:scale>
          <a:sx n="202" d="100"/>
          <a:sy n="202" d="100"/>
        </p:scale>
        <p:origin x="152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A08AE-5E5A-BE4A-93A5-520085E78E4D}" type="datetimeFigureOut">
              <a:rPr lang="en-IT" smtClean="0"/>
              <a:t>7/8/24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373D8-6B8A-7C42-8E6F-DCB490067EF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5836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463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7543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6731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09318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158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373D8-6B8A-7C42-8E6F-DCB490067EF1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6902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/>
          <p:nvPr userDrawn="1"/>
        </p:nvSpPr>
        <p:spPr>
          <a:xfrm flipV="1">
            <a:off x="0" y="405361"/>
            <a:ext cx="6977430" cy="4780471"/>
          </a:xfrm>
          <a:custGeom>
            <a:avLst/>
            <a:gdLst>
              <a:gd name="connsiteX0" fmla="*/ 0 w 1028700"/>
              <a:gd name="connsiteY0" fmla="*/ 0 h 5943600"/>
              <a:gd name="connsiteX1" fmla="*/ 1028700 w 1028700"/>
              <a:gd name="connsiteY1" fmla="*/ 0 h 5943600"/>
              <a:gd name="connsiteX2" fmla="*/ 1028700 w 1028700"/>
              <a:gd name="connsiteY2" fmla="*/ 5943600 h 5943600"/>
              <a:gd name="connsiteX3" fmla="*/ 0 w 1028700"/>
              <a:gd name="connsiteY3" fmla="*/ 5943600 h 5943600"/>
              <a:gd name="connsiteX4" fmla="*/ 0 w 10287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0 w 3086100"/>
              <a:gd name="connsiteY3" fmla="*/ 5943600 h 5943600"/>
              <a:gd name="connsiteX4" fmla="*/ 0 w 30861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624801 w 3086100"/>
              <a:gd name="connsiteY3" fmla="*/ 5943600 h 5943600"/>
              <a:gd name="connsiteX4" fmla="*/ 0 w 3086100"/>
              <a:gd name="connsiteY4" fmla="*/ 0 h 5943600"/>
              <a:gd name="connsiteX0" fmla="*/ 0 w 2461299"/>
              <a:gd name="connsiteY0" fmla="*/ 0 h 5993578"/>
              <a:gd name="connsiteX1" fmla="*/ 403899 w 2461299"/>
              <a:gd name="connsiteY1" fmla="*/ 49978 h 5993578"/>
              <a:gd name="connsiteX2" fmla="*/ 2461299 w 2461299"/>
              <a:gd name="connsiteY2" fmla="*/ 5993578 h 5993578"/>
              <a:gd name="connsiteX3" fmla="*/ 0 w 2461299"/>
              <a:gd name="connsiteY3" fmla="*/ 5993578 h 5993578"/>
              <a:gd name="connsiteX4" fmla="*/ 0 w 2461299"/>
              <a:gd name="connsiteY4" fmla="*/ 0 h 5993578"/>
              <a:gd name="connsiteX0" fmla="*/ 24993 w 2461299"/>
              <a:gd name="connsiteY0" fmla="*/ 12494 h 5943600"/>
              <a:gd name="connsiteX1" fmla="*/ 403899 w 2461299"/>
              <a:gd name="connsiteY1" fmla="*/ 0 h 5943600"/>
              <a:gd name="connsiteX2" fmla="*/ 2461299 w 2461299"/>
              <a:gd name="connsiteY2" fmla="*/ 5943600 h 5943600"/>
              <a:gd name="connsiteX3" fmla="*/ 0 w 2461299"/>
              <a:gd name="connsiteY3" fmla="*/ 5943600 h 5943600"/>
              <a:gd name="connsiteX4" fmla="*/ 24993 w 2461299"/>
              <a:gd name="connsiteY4" fmla="*/ 12494 h 5943600"/>
              <a:gd name="connsiteX0" fmla="*/ 1 w 2461299"/>
              <a:gd name="connsiteY0" fmla="*/ 0 h 5943601"/>
              <a:gd name="connsiteX1" fmla="*/ 403899 w 2461299"/>
              <a:gd name="connsiteY1" fmla="*/ 1 h 5943601"/>
              <a:gd name="connsiteX2" fmla="*/ 2461299 w 2461299"/>
              <a:gd name="connsiteY2" fmla="*/ 5943601 h 5943601"/>
              <a:gd name="connsiteX3" fmla="*/ 0 w 2461299"/>
              <a:gd name="connsiteY3" fmla="*/ 5943601 h 5943601"/>
              <a:gd name="connsiteX4" fmla="*/ 1 w 2461299"/>
              <a:gd name="connsiteY4" fmla="*/ 0 h 5943601"/>
              <a:gd name="connsiteX0" fmla="*/ 1 w 3023619"/>
              <a:gd name="connsiteY0" fmla="*/ 0 h 7517923"/>
              <a:gd name="connsiteX1" fmla="*/ 403899 w 3023619"/>
              <a:gd name="connsiteY1" fmla="*/ 1 h 7517923"/>
              <a:gd name="connsiteX2" fmla="*/ 3023619 w 3023619"/>
              <a:gd name="connsiteY2" fmla="*/ 7517923 h 7517923"/>
              <a:gd name="connsiteX3" fmla="*/ 0 w 3023619"/>
              <a:gd name="connsiteY3" fmla="*/ 5943601 h 7517923"/>
              <a:gd name="connsiteX4" fmla="*/ 1 w 3023619"/>
              <a:gd name="connsiteY4" fmla="*/ 0 h 7517923"/>
              <a:gd name="connsiteX0" fmla="*/ 12497 w 3036115"/>
              <a:gd name="connsiteY0" fmla="*/ 0 h 7517924"/>
              <a:gd name="connsiteX1" fmla="*/ 416395 w 3036115"/>
              <a:gd name="connsiteY1" fmla="*/ 1 h 7517924"/>
              <a:gd name="connsiteX2" fmla="*/ 3036115 w 3036115"/>
              <a:gd name="connsiteY2" fmla="*/ 7517923 h 7517924"/>
              <a:gd name="connsiteX3" fmla="*/ 0 w 3036115"/>
              <a:gd name="connsiteY3" fmla="*/ 7517924 h 7517924"/>
              <a:gd name="connsiteX4" fmla="*/ 12497 w 3036115"/>
              <a:gd name="connsiteY4" fmla="*/ 0 h 7517924"/>
              <a:gd name="connsiteX0" fmla="*/ 0 w 4810548"/>
              <a:gd name="connsiteY0" fmla="*/ 24987 h 7517923"/>
              <a:gd name="connsiteX1" fmla="*/ 2190828 w 4810548"/>
              <a:gd name="connsiteY1" fmla="*/ 0 h 7517923"/>
              <a:gd name="connsiteX2" fmla="*/ 4810548 w 4810548"/>
              <a:gd name="connsiteY2" fmla="*/ 7517922 h 7517923"/>
              <a:gd name="connsiteX3" fmla="*/ 1774433 w 4810548"/>
              <a:gd name="connsiteY3" fmla="*/ 7517923 h 7517923"/>
              <a:gd name="connsiteX4" fmla="*/ 0 w 4810548"/>
              <a:gd name="connsiteY4" fmla="*/ 24987 h 7517923"/>
              <a:gd name="connsiteX0" fmla="*/ 0 w 4810548"/>
              <a:gd name="connsiteY0" fmla="*/ 24987 h 7530418"/>
              <a:gd name="connsiteX1" fmla="*/ 2190828 w 4810548"/>
              <a:gd name="connsiteY1" fmla="*/ 0 h 7530418"/>
              <a:gd name="connsiteX2" fmla="*/ 4810548 w 4810548"/>
              <a:gd name="connsiteY2" fmla="*/ 7517922 h 7530418"/>
              <a:gd name="connsiteX3" fmla="*/ 12495 w 4810548"/>
              <a:gd name="connsiteY3" fmla="*/ 7530418 h 7530418"/>
              <a:gd name="connsiteX4" fmla="*/ 0 w 4810548"/>
              <a:gd name="connsiteY4" fmla="*/ 24987 h 7530418"/>
              <a:gd name="connsiteX0" fmla="*/ 0 w 4810548"/>
              <a:gd name="connsiteY0" fmla="*/ 594897 h 8100328"/>
              <a:gd name="connsiteX1" fmla="*/ 1814665 w 4810548"/>
              <a:gd name="connsiteY1" fmla="*/ 0 h 8100328"/>
              <a:gd name="connsiteX2" fmla="*/ 4810548 w 4810548"/>
              <a:gd name="connsiteY2" fmla="*/ 8087832 h 8100328"/>
              <a:gd name="connsiteX3" fmla="*/ 12495 w 4810548"/>
              <a:gd name="connsiteY3" fmla="*/ 8100328 h 8100328"/>
              <a:gd name="connsiteX4" fmla="*/ 0 w 4810548"/>
              <a:gd name="connsiteY4" fmla="*/ 594897 h 8100328"/>
              <a:gd name="connsiteX0" fmla="*/ 0 w 8276646"/>
              <a:gd name="connsiteY0" fmla="*/ 879855 h 8100328"/>
              <a:gd name="connsiteX1" fmla="*/ 5280763 w 8276646"/>
              <a:gd name="connsiteY1" fmla="*/ 0 h 8100328"/>
              <a:gd name="connsiteX2" fmla="*/ 8276646 w 8276646"/>
              <a:gd name="connsiteY2" fmla="*/ 8087832 h 8100328"/>
              <a:gd name="connsiteX3" fmla="*/ 3478593 w 8276646"/>
              <a:gd name="connsiteY3" fmla="*/ 8100328 h 8100328"/>
              <a:gd name="connsiteX4" fmla="*/ 0 w 8276646"/>
              <a:gd name="connsiteY4" fmla="*/ 879855 h 8100328"/>
              <a:gd name="connsiteX0" fmla="*/ 0 w 8276646"/>
              <a:gd name="connsiteY0" fmla="*/ 143720 h 7364193"/>
              <a:gd name="connsiteX1" fmla="*/ 5576323 w 8276646"/>
              <a:gd name="connsiteY1" fmla="*/ 0 h 7364193"/>
              <a:gd name="connsiteX2" fmla="*/ 8276646 w 8276646"/>
              <a:gd name="connsiteY2" fmla="*/ 7351697 h 7364193"/>
              <a:gd name="connsiteX3" fmla="*/ 3478593 w 8276646"/>
              <a:gd name="connsiteY3" fmla="*/ 7364193 h 7364193"/>
              <a:gd name="connsiteX4" fmla="*/ 0 w 8276646"/>
              <a:gd name="connsiteY4" fmla="*/ 143720 h 7364193"/>
              <a:gd name="connsiteX0" fmla="*/ 0 w 8276646"/>
              <a:gd name="connsiteY0" fmla="*/ 24992 h 7245465"/>
              <a:gd name="connsiteX1" fmla="*/ 5576323 w 8276646"/>
              <a:gd name="connsiteY1" fmla="*/ 0 h 7245465"/>
              <a:gd name="connsiteX2" fmla="*/ 8276646 w 8276646"/>
              <a:gd name="connsiteY2" fmla="*/ 7232969 h 7245465"/>
              <a:gd name="connsiteX3" fmla="*/ 3478593 w 8276646"/>
              <a:gd name="connsiteY3" fmla="*/ 7245465 h 7245465"/>
              <a:gd name="connsiteX4" fmla="*/ 0 w 8276646"/>
              <a:gd name="connsiteY4" fmla="*/ 24992 h 7245465"/>
              <a:gd name="connsiteX0" fmla="*/ 68114 w 8344760"/>
              <a:gd name="connsiteY0" fmla="*/ 24992 h 7316701"/>
              <a:gd name="connsiteX1" fmla="*/ 5644437 w 8344760"/>
              <a:gd name="connsiteY1" fmla="*/ 0 h 7316701"/>
              <a:gd name="connsiteX2" fmla="*/ 8344760 w 8344760"/>
              <a:gd name="connsiteY2" fmla="*/ 7232969 h 7316701"/>
              <a:gd name="connsiteX3" fmla="*/ 0 w 8344760"/>
              <a:gd name="connsiteY3" fmla="*/ 7316701 h 7316701"/>
              <a:gd name="connsiteX4" fmla="*/ 68114 w 8344760"/>
              <a:gd name="connsiteY4" fmla="*/ 24992 h 7316701"/>
              <a:gd name="connsiteX0" fmla="*/ 0 w 8384122"/>
              <a:gd name="connsiteY0" fmla="*/ 24993 h 7316701"/>
              <a:gd name="connsiteX1" fmla="*/ 5683799 w 8384122"/>
              <a:gd name="connsiteY1" fmla="*/ 0 h 7316701"/>
              <a:gd name="connsiteX2" fmla="*/ 8384122 w 8384122"/>
              <a:gd name="connsiteY2" fmla="*/ 7232969 h 7316701"/>
              <a:gd name="connsiteX3" fmla="*/ 39362 w 8384122"/>
              <a:gd name="connsiteY3" fmla="*/ 7316701 h 7316701"/>
              <a:gd name="connsiteX4" fmla="*/ 0 w 8384122"/>
              <a:gd name="connsiteY4" fmla="*/ 24993 h 7316701"/>
              <a:gd name="connsiteX0" fmla="*/ 0 w 7940912"/>
              <a:gd name="connsiteY0" fmla="*/ 24993 h 7316701"/>
              <a:gd name="connsiteX1" fmla="*/ 5683799 w 7940912"/>
              <a:gd name="connsiteY1" fmla="*/ 0 h 7316701"/>
              <a:gd name="connsiteX2" fmla="*/ 7940912 w 7940912"/>
              <a:gd name="connsiteY2" fmla="*/ 6057657 h 7316701"/>
              <a:gd name="connsiteX3" fmla="*/ 39362 w 7940912"/>
              <a:gd name="connsiteY3" fmla="*/ 7316701 h 7316701"/>
              <a:gd name="connsiteX4" fmla="*/ 0 w 7940912"/>
              <a:gd name="connsiteY4" fmla="*/ 24993 h 7316701"/>
              <a:gd name="connsiteX0" fmla="*/ 0 w 7940912"/>
              <a:gd name="connsiteY0" fmla="*/ 24993 h 6164434"/>
              <a:gd name="connsiteX1" fmla="*/ 5683799 w 7940912"/>
              <a:gd name="connsiteY1" fmla="*/ 0 h 6164434"/>
              <a:gd name="connsiteX2" fmla="*/ 7940912 w 7940912"/>
              <a:gd name="connsiteY2" fmla="*/ 6057657 h 6164434"/>
              <a:gd name="connsiteX3" fmla="*/ 65432 w 7940912"/>
              <a:gd name="connsiteY3" fmla="*/ 6164434 h 6164434"/>
              <a:gd name="connsiteX4" fmla="*/ 0 w 7940912"/>
              <a:gd name="connsiteY4" fmla="*/ 24993 h 6164434"/>
              <a:gd name="connsiteX0" fmla="*/ 0 w 7940912"/>
              <a:gd name="connsiteY0" fmla="*/ 24993 h 6072253"/>
              <a:gd name="connsiteX1" fmla="*/ 5683799 w 7940912"/>
              <a:gd name="connsiteY1" fmla="*/ 0 h 6072253"/>
              <a:gd name="connsiteX2" fmla="*/ 7940912 w 7940912"/>
              <a:gd name="connsiteY2" fmla="*/ 6057657 h 6072253"/>
              <a:gd name="connsiteX3" fmla="*/ 65432 w 7940912"/>
              <a:gd name="connsiteY3" fmla="*/ 6072253 h 6072253"/>
              <a:gd name="connsiteX4" fmla="*/ 0 w 7940912"/>
              <a:gd name="connsiteY4" fmla="*/ 24993 h 6072253"/>
              <a:gd name="connsiteX0" fmla="*/ 18657 w 7959569"/>
              <a:gd name="connsiteY0" fmla="*/ 24993 h 6072254"/>
              <a:gd name="connsiteX1" fmla="*/ 5702456 w 7959569"/>
              <a:gd name="connsiteY1" fmla="*/ 0 h 6072254"/>
              <a:gd name="connsiteX2" fmla="*/ 7959569 w 7959569"/>
              <a:gd name="connsiteY2" fmla="*/ 6057657 h 6072254"/>
              <a:gd name="connsiteX3" fmla="*/ 0 w 7959569"/>
              <a:gd name="connsiteY3" fmla="*/ 6072254 h 6072254"/>
              <a:gd name="connsiteX4" fmla="*/ 18657 w 7959569"/>
              <a:gd name="connsiteY4" fmla="*/ 24993 h 6072254"/>
              <a:gd name="connsiteX0" fmla="*/ 4110981 w 12051893"/>
              <a:gd name="connsiteY0" fmla="*/ 24993 h 6057657"/>
              <a:gd name="connsiteX1" fmla="*/ 9794780 w 12051893"/>
              <a:gd name="connsiteY1" fmla="*/ 0 h 6057657"/>
              <a:gd name="connsiteX2" fmla="*/ 12051893 w 12051893"/>
              <a:gd name="connsiteY2" fmla="*/ 6057657 h 6057657"/>
              <a:gd name="connsiteX3" fmla="*/ 0 w 12051893"/>
              <a:gd name="connsiteY3" fmla="*/ 6035091 h 6057657"/>
              <a:gd name="connsiteX4" fmla="*/ 4110981 w 12051893"/>
              <a:gd name="connsiteY4" fmla="*/ 24993 h 6057657"/>
              <a:gd name="connsiteX0" fmla="*/ 4110981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110981 w 12051893"/>
              <a:gd name="connsiteY4" fmla="*/ 24993 h 6084642"/>
              <a:gd name="connsiteX0" fmla="*/ 0 w 12061266"/>
              <a:gd name="connsiteY0" fmla="*/ 0 h 6146363"/>
              <a:gd name="connsiteX1" fmla="*/ 9804153 w 12061266"/>
              <a:gd name="connsiteY1" fmla="*/ 61721 h 6146363"/>
              <a:gd name="connsiteX2" fmla="*/ 12061266 w 12061266"/>
              <a:gd name="connsiteY2" fmla="*/ 6119378 h 6146363"/>
              <a:gd name="connsiteX3" fmla="*/ 9373 w 12061266"/>
              <a:gd name="connsiteY3" fmla="*/ 6146363 h 6146363"/>
              <a:gd name="connsiteX4" fmla="*/ 0 w 12061266"/>
              <a:gd name="connsiteY4" fmla="*/ 0 h 6146363"/>
              <a:gd name="connsiteX0" fmla="*/ 4642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642 w 12051893"/>
              <a:gd name="connsiteY4" fmla="*/ 24993 h 6084642"/>
              <a:gd name="connsiteX0" fmla="*/ 4642 w 12051893"/>
              <a:gd name="connsiteY0" fmla="*/ 24993 h 6084642"/>
              <a:gd name="connsiteX1" fmla="*/ 9794780 w 12051893"/>
              <a:gd name="connsiteY1" fmla="*/ 0 h 6084642"/>
              <a:gd name="connsiteX2" fmla="*/ 12051893 w 12051893"/>
              <a:gd name="connsiteY2" fmla="*/ 6057657 h 6084642"/>
              <a:gd name="connsiteX3" fmla="*/ 0 w 12051893"/>
              <a:gd name="connsiteY3" fmla="*/ 6084642 h 6084642"/>
              <a:gd name="connsiteX4" fmla="*/ 4642 w 12051893"/>
              <a:gd name="connsiteY4" fmla="*/ 24993 h 6084642"/>
              <a:gd name="connsiteX0" fmla="*/ 4642 w 12051893"/>
              <a:gd name="connsiteY0" fmla="*/ 729 h 6134704"/>
              <a:gd name="connsiteX1" fmla="*/ 9794780 w 12051893"/>
              <a:gd name="connsiteY1" fmla="*/ 50062 h 6134704"/>
              <a:gd name="connsiteX2" fmla="*/ 12051893 w 12051893"/>
              <a:gd name="connsiteY2" fmla="*/ 6107719 h 6134704"/>
              <a:gd name="connsiteX3" fmla="*/ 0 w 12051893"/>
              <a:gd name="connsiteY3" fmla="*/ 6134704 h 6134704"/>
              <a:gd name="connsiteX4" fmla="*/ 4642 w 12051893"/>
              <a:gd name="connsiteY4" fmla="*/ 729 h 6134704"/>
              <a:gd name="connsiteX0" fmla="*/ 103 w 12061369"/>
              <a:gd name="connsiteY0" fmla="*/ 37381 h 6084642"/>
              <a:gd name="connsiteX1" fmla="*/ 9804256 w 12061369"/>
              <a:gd name="connsiteY1" fmla="*/ 0 h 6084642"/>
              <a:gd name="connsiteX2" fmla="*/ 12061369 w 12061369"/>
              <a:gd name="connsiteY2" fmla="*/ 6057657 h 6084642"/>
              <a:gd name="connsiteX3" fmla="*/ 9476 w 12061369"/>
              <a:gd name="connsiteY3" fmla="*/ 6084642 h 6084642"/>
              <a:gd name="connsiteX4" fmla="*/ 103 w 12061369"/>
              <a:gd name="connsiteY4" fmla="*/ 37381 h 6084642"/>
              <a:gd name="connsiteX0" fmla="*/ 111 w 12061377"/>
              <a:gd name="connsiteY0" fmla="*/ 1271798 h 7319059"/>
              <a:gd name="connsiteX1" fmla="*/ 9307216 w 12061377"/>
              <a:gd name="connsiteY1" fmla="*/ 0 h 7319059"/>
              <a:gd name="connsiteX2" fmla="*/ 12061377 w 12061377"/>
              <a:gd name="connsiteY2" fmla="*/ 7292074 h 7319059"/>
              <a:gd name="connsiteX3" fmla="*/ 9484 w 12061377"/>
              <a:gd name="connsiteY3" fmla="*/ 7319059 h 7319059"/>
              <a:gd name="connsiteX4" fmla="*/ 111 w 12061377"/>
              <a:gd name="connsiteY4" fmla="*/ 1271798 h 7319059"/>
              <a:gd name="connsiteX0" fmla="*/ 111 w 12085046"/>
              <a:gd name="connsiteY0" fmla="*/ 16458 h 7319059"/>
              <a:gd name="connsiteX1" fmla="*/ 9330885 w 12085046"/>
              <a:gd name="connsiteY1" fmla="*/ 0 h 7319059"/>
              <a:gd name="connsiteX2" fmla="*/ 12085046 w 12085046"/>
              <a:gd name="connsiteY2" fmla="*/ 7292074 h 7319059"/>
              <a:gd name="connsiteX3" fmla="*/ 33153 w 12085046"/>
              <a:gd name="connsiteY3" fmla="*/ 7319059 h 7319059"/>
              <a:gd name="connsiteX4" fmla="*/ 111 w 12085046"/>
              <a:gd name="connsiteY4" fmla="*/ 16458 h 731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5046" h="7319059">
                <a:moveTo>
                  <a:pt x="111" y="16458"/>
                </a:moveTo>
                <a:cubicBezTo>
                  <a:pt x="-29989" y="8127"/>
                  <a:pt x="6067506" y="8331"/>
                  <a:pt x="9330885" y="0"/>
                </a:cubicBezTo>
                <a:lnTo>
                  <a:pt x="12085046" y="7292074"/>
                </a:lnTo>
                <a:lnTo>
                  <a:pt x="33153" y="7319059"/>
                </a:lnTo>
                <a:cubicBezTo>
                  <a:pt x="33153" y="5337859"/>
                  <a:pt x="111" y="1997658"/>
                  <a:pt x="111" y="16458"/>
                </a:cubicBez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ＭＳ 明朝"/>
                <a:cs typeface="Times New Roman"/>
              </a:rPr>
              <a:t> </a:t>
            </a:r>
          </a:p>
        </p:txBody>
      </p:sp>
      <p:sp>
        <p:nvSpPr>
          <p:cNvPr id="10" name="Rectangle 2"/>
          <p:cNvSpPr/>
          <p:nvPr userDrawn="1"/>
        </p:nvSpPr>
        <p:spPr>
          <a:xfrm>
            <a:off x="5644445" y="1081441"/>
            <a:ext cx="3499556" cy="3818154"/>
          </a:xfrm>
          <a:custGeom>
            <a:avLst/>
            <a:gdLst>
              <a:gd name="connsiteX0" fmla="*/ 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0 w 7543800"/>
              <a:gd name="connsiteY4" fmla="*/ 0 h 6515100"/>
              <a:gd name="connsiteX0" fmla="*/ 42291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4229100 w 7543800"/>
              <a:gd name="connsiteY4" fmla="*/ 0 h 6515100"/>
              <a:gd name="connsiteX0" fmla="*/ 12573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1257300 w 7543800"/>
              <a:gd name="connsiteY4" fmla="*/ 0 h 6515100"/>
              <a:gd name="connsiteX0" fmla="*/ 1028700 w 7543800"/>
              <a:gd name="connsiteY0" fmla="*/ 0 h 6515100"/>
              <a:gd name="connsiteX1" fmla="*/ 7543800 w 7543800"/>
              <a:gd name="connsiteY1" fmla="*/ 0 h 6515100"/>
              <a:gd name="connsiteX2" fmla="*/ 7543800 w 7543800"/>
              <a:gd name="connsiteY2" fmla="*/ 6515100 h 6515100"/>
              <a:gd name="connsiteX3" fmla="*/ 0 w 7543800"/>
              <a:gd name="connsiteY3" fmla="*/ 6515100 h 6515100"/>
              <a:gd name="connsiteX4" fmla="*/ 1028700 w 7543800"/>
              <a:gd name="connsiteY4" fmla="*/ 0 h 6515100"/>
              <a:gd name="connsiteX0" fmla="*/ 0 w 6515100"/>
              <a:gd name="connsiteY0" fmla="*/ 0 h 6515100"/>
              <a:gd name="connsiteX1" fmla="*/ 6515100 w 6515100"/>
              <a:gd name="connsiteY1" fmla="*/ 0 h 6515100"/>
              <a:gd name="connsiteX2" fmla="*/ 6515100 w 6515100"/>
              <a:gd name="connsiteY2" fmla="*/ 6515100 h 6515100"/>
              <a:gd name="connsiteX3" fmla="*/ 2057400 w 6515100"/>
              <a:gd name="connsiteY3" fmla="*/ 6515100 h 6515100"/>
              <a:gd name="connsiteX4" fmla="*/ 0 w 6515100"/>
              <a:gd name="connsiteY4" fmla="*/ 0 h 6515100"/>
              <a:gd name="connsiteX0" fmla="*/ 0 w 6515100"/>
              <a:gd name="connsiteY0" fmla="*/ 0 h 6515100"/>
              <a:gd name="connsiteX1" fmla="*/ 6515100 w 6515100"/>
              <a:gd name="connsiteY1" fmla="*/ 0 h 6515100"/>
              <a:gd name="connsiteX2" fmla="*/ 6515100 w 6515100"/>
              <a:gd name="connsiteY2" fmla="*/ 6515100 h 6515100"/>
              <a:gd name="connsiteX3" fmla="*/ 2286000 w 6515100"/>
              <a:gd name="connsiteY3" fmla="*/ 6515100 h 6515100"/>
              <a:gd name="connsiteX4" fmla="*/ 0 w 6515100"/>
              <a:gd name="connsiteY4" fmla="*/ 0 h 6515100"/>
              <a:gd name="connsiteX0" fmla="*/ 0 w 6286500"/>
              <a:gd name="connsiteY0" fmla="*/ 685800 h 6515100"/>
              <a:gd name="connsiteX1" fmla="*/ 6286500 w 6286500"/>
              <a:gd name="connsiteY1" fmla="*/ 0 h 6515100"/>
              <a:gd name="connsiteX2" fmla="*/ 6286500 w 6286500"/>
              <a:gd name="connsiteY2" fmla="*/ 6515100 h 6515100"/>
              <a:gd name="connsiteX3" fmla="*/ 2057400 w 6286500"/>
              <a:gd name="connsiteY3" fmla="*/ 6515100 h 6515100"/>
              <a:gd name="connsiteX4" fmla="*/ 0 w 6286500"/>
              <a:gd name="connsiteY4" fmla="*/ 685800 h 6515100"/>
              <a:gd name="connsiteX0" fmla="*/ 0 w 6286500"/>
              <a:gd name="connsiteY0" fmla="*/ 0 h 5829300"/>
              <a:gd name="connsiteX1" fmla="*/ 6286500 w 6286500"/>
              <a:gd name="connsiteY1" fmla="*/ 0 h 5829300"/>
              <a:gd name="connsiteX2" fmla="*/ 6286500 w 6286500"/>
              <a:gd name="connsiteY2" fmla="*/ 5829300 h 5829300"/>
              <a:gd name="connsiteX3" fmla="*/ 2057400 w 6286500"/>
              <a:gd name="connsiteY3" fmla="*/ 5829300 h 5829300"/>
              <a:gd name="connsiteX4" fmla="*/ 0 w 6286500"/>
              <a:gd name="connsiteY4" fmla="*/ 0 h 5829300"/>
              <a:gd name="connsiteX0" fmla="*/ 0 w 6352540"/>
              <a:gd name="connsiteY0" fmla="*/ 0 h 6042660"/>
              <a:gd name="connsiteX1" fmla="*/ 6352540 w 6352540"/>
              <a:gd name="connsiteY1" fmla="*/ 213360 h 6042660"/>
              <a:gd name="connsiteX2" fmla="*/ 6352540 w 6352540"/>
              <a:gd name="connsiteY2" fmla="*/ 6042660 h 6042660"/>
              <a:gd name="connsiteX3" fmla="*/ 2123440 w 6352540"/>
              <a:gd name="connsiteY3" fmla="*/ 6042660 h 6042660"/>
              <a:gd name="connsiteX4" fmla="*/ 0 w 6352540"/>
              <a:gd name="connsiteY4" fmla="*/ 0 h 6042660"/>
              <a:gd name="connsiteX0" fmla="*/ 0 w 6355080"/>
              <a:gd name="connsiteY0" fmla="*/ 0 h 6042660"/>
              <a:gd name="connsiteX1" fmla="*/ 6355080 w 6355080"/>
              <a:gd name="connsiteY1" fmla="*/ 0 h 6042660"/>
              <a:gd name="connsiteX2" fmla="*/ 6352540 w 6355080"/>
              <a:gd name="connsiteY2" fmla="*/ 6042660 h 6042660"/>
              <a:gd name="connsiteX3" fmla="*/ 2123440 w 6355080"/>
              <a:gd name="connsiteY3" fmla="*/ 6042660 h 6042660"/>
              <a:gd name="connsiteX4" fmla="*/ 0 w 6355080"/>
              <a:gd name="connsiteY4" fmla="*/ 0 h 6042660"/>
              <a:gd name="connsiteX0" fmla="*/ 0 w 6352540"/>
              <a:gd name="connsiteY0" fmla="*/ 0 h 6042660"/>
              <a:gd name="connsiteX1" fmla="*/ 4580646 w 6352540"/>
              <a:gd name="connsiteY1" fmla="*/ 24937 h 6042660"/>
              <a:gd name="connsiteX2" fmla="*/ 6352540 w 6352540"/>
              <a:gd name="connsiteY2" fmla="*/ 6042660 h 6042660"/>
              <a:gd name="connsiteX3" fmla="*/ 2123440 w 6352540"/>
              <a:gd name="connsiteY3" fmla="*/ 6042660 h 6042660"/>
              <a:gd name="connsiteX4" fmla="*/ 0 w 6352540"/>
              <a:gd name="connsiteY4" fmla="*/ 0 h 6042660"/>
              <a:gd name="connsiteX0" fmla="*/ 0 w 4603119"/>
              <a:gd name="connsiteY0" fmla="*/ 0 h 6067597"/>
              <a:gd name="connsiteX1" fmla="*/ 4580646 w 4603119"/>
              <a:gd name="connsiteY1" fmla="*/ 24937 h 6067597"/>
              <a:gd name="connsiteX2" fmla="*/ 4603098 w 4603119"/>
              <a:gd name="connsiteY2" fmla="*/ 6067597 h 6067597"/>
              <a:gd name="connsiteX3" fmla="*/ 2123440 w 4603119"/>
              <a:gd name="connsiteY3" fmla="*/ 6042660 h 6067597"/>
              <a:gd name="connsiteX4" fmla="*/ 0 w 4603119"/>
              <a:gd name="connsiteY4" fmla="*/ 0 h 6067597"/>
              <a:gd name="connsiteX0" fmla="*/ 2041257 w 6644376"/>
              <a:gd name="connsiteY0" fmla="*/ 0 h 6123082"/>
              <a:gd name="connsiteX1" fmla="*/ 6621903 w 6644376"/>
              <a:gd name="connsiteY1" fmla="*/ 24937 h 6123082"/>
              <a:gd name="connsiteX2" fmla="*/ 6644355 w 6644376"/>
              <a:gd name="connsiteY2" fmla="*/ 6067597 h 6123082"/>
              <a:gd name="connsiteX3" fmla="*/ 0 w 6644376"/>
              <a:gd name="connsiteY3" fmla="*/ 6123082 h 6123082"/>
              <a:gd name="connsiteX4" fmla="*/ 2041257 w 6644376"/>
              <a:gd name="connsiteY4" fmla="*/ 0 h 6123082"/>
              <a:gd name="connsiteX0" fmla="*/ 2041257 w 6621905"/>
              <a:gd name="connsiteY0" fmla="*/ 0 h 6123082"/>
              <a:gd name="connsiteX1" fmla="*/ 6621903 w 6621905"/>
              <a:gd name="connsiteY1" fmla="*/ 24937 h 6123082"/>
              <a:gd name="connsiteX2" fmla="*/ 5569592 w 6621905"/>
              <a:gd name="connsiteY2" fmla="*/ 6040787 h 6123082"/>
              <a:gd name="connsiteX3" fmla="*/ 0 w 6621905"/>
              <a:gd name="connsiteY3" fmla="*/ 6123082 h 6123082"/>
              <a:gd name="connsiteX4" fmla="*/ 2041257 w 6621905"/>
              <a:gd name="connsiteY4" fmla="*/ 0 h 6123082"/>
              <a:gd name="connsiteX0" fmla="*/ 2041257 w 5600881"/>
              <a:gd name="connsiteY0" fmla="*/ 1871 h 6124953"/>
              <a:gd name="connsiteX1" fmla="*/ 5600881 w 5600881"/>
              <a:gd name="connsiteY1" fmla="*/ 0 h 6124953"/>
              <a:gd name="connsiteX2" fmla="*/ 5569592 w 5600881"/>
              <a:gd name="connsiteY2" fmla="*/ 6042658 h 6124953"/>
              <a:gd name="connsiteX3" fmla="*/ 0 w 5600881"/>
              <a:gd name="connsiteY3" fmla="*/ 6124953 h 6124953"/>
              <a:gd name="connsiteX4" fmla="*/ 2041257 w 5600881"/>
              <a:gd name="connsiteY4" fmla="*/ 1871 h 6124953"/>
              <a:gd name="connsiteX0" fmla="*/ 2041257 w 5639679"/>
              <a:gd name="connsiteY0" fmla="*/ 1871 h 6124953"/>
              <a:gd name="connsiteX1" fmla="*/ 5600881 w 5639679"/>
              <a:gd name="connsiteY1" fmla="*/ 0 h 6124953"/>
              <a:gd name="connsiteX2" fmla="*/ 5639666 w 5639679"/>
              <a:gd name="connsiteY2" fmla="*/ 6056643 h 6124953"/>
              <a:gd name="connsiteX3" fmla="*/ 0 w 5639679"/>
              <a:gd name="connsiteY3" fmla="*/ 6124953 h 6124953"/>
              <a:gd name="connsiteX4" fmla="*/ 2041257 w 5639679"/>
              <a:gd name="connsiteY4" fmla="*/ 1871 h 6124953"/>
              <a:gd name="connsiteX0" fmla="*/ 2041257 w 5625671"/>
              <a:gd name="connsiteY0" fmla="*/ 1871 h 6124953"/>
              <a:gd name="connsiteX1" fmla="*/ 5600881 w 5625671"/>
              <a:gd name="connsiteY1" fmla="*/ 0 h 6124953"/>
              <a:gd name="connsiteX2" fmla="*/ 5625652 w 5625671"/>
              <a:gd name="connsiteY2" fmla="*/ 6112582 h 6124953"/>
              <a:gd name="connsiteX3" fmla="*/ 0 w 5625671"/>
              <a:gd name="connsiteY3" fmla="*/ 6124953 h 6124953"/>
              <a:gd name="connsiteX4" fmla="*/ 2041257 w 5625671"/>
              <a:gd name="connsiteY4" fmla="*/ 1871 h 612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5671" h="6124953">
                <a:moveTo>
                  <a:pt x="2041257" y="1871"/>
                </a:moveTo>
                <a:lnTo>
                  <a:pt x="5600881" y="0"/>
                </a:lnTo>
                <a:cubicBezTo>
                  <a:pt x="5600034" y="2014220"/>
                  <a:pt x="5626499" y="4098362"/>
                  <a:pt x="5625652" y="6112582"/>
                </a:cubicBezTo>
                <a:lnTo>
                  <a:pt x="0" y="6124953"/>
                </a:lnTo>
                <a:lnTo>
                  <a:pt x="2041257" y="1871"/>
                </a:lnTo>
                <a:close/>
              </a:path>
            </a:pathLst>
          </a:custGeom>
          <a:blipFill rotWithShape="1">
            <a:blip r:embed="rId2"/>
            <a:srcRect/>
            <a:stretch>
              <a:fillRect l="-15095" r="-2464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5"/>
          <p:cNvSpPr/>
          <p:nvPr userDrawn="1"/>
        </p:nvSpPr>
        <p:spPr>
          <a:xfrm flipH="1">
            <a:off x="5545364" y="440161"/>
            <a:ext cx="1612858" cy="4703339"/>
          </a:xfrm>
          <a:custGeom>
            <a:avLst/>
            <a:gdLst>
              <a:gd name="connsiteX0" fmla="*/ 0 w 1028700"/>
              <a:gd name="connsiteY0" fmla="*/ 0 h 5943600"/>
              <a:gd name="connsiteX1" fmla="*/ 1028700 w 1028700"/>
              <a:gd name="connsiteY1" fmla="*/ 0 h 5943600"/>
              <a:gd name="connsiteX2" fmla="*/ 1028700 w 1028700"/>
              <a:gd name="connsiteY2" fmla="*/ 5943600 h 5943600"/>
              <a:gd name="connsiteX3" fmla="*/ 0 w 1028700"/>
              <a:gd name="connsiteY3" fmla="*/ 5943600 h 5943600"/>
              <a:gd name="connsiteX4" fmla="*/ 0 w 1028700"/>
              <a:gd name="connsiteY4" fmla="*/ 0 h 5943600"/>
              <a:gd name="connsiteX0" fmla="*/ 0 w 3086100"/>
              <a:gd name="connsiteY0" fmla="*/ 0 h 5943600"/>
              <a:gd name="connsiteX1" fmla="*/ 1028700 w 3086100"/>
              <a:gd name="connsiteY1" fmla="*/ 0 h 5943600"/>
              <a:gd name="connsiteX2" fmla="*/ 3086100 w 3086100"/>
              <a:gd name="connsiteY2" fmla="*/ 5943600 h 5943600"/>
              <a:gd name="connsiteX3" fmla="*/ 0 w 3086100"/>
              <a:gd name="connsiteY3" fmla="*/ 5943600 h 5943600"/>
              <a:gd name="connsiteX4" fmla="*/ 0 w 3086100"/>
              <a:gd name="connsiteY4" fmla="*/ 0 h 5943600"/>
              <a:gd name="connsiteX0" fmla="*/ 0 w 3289300"/>
              <a:gd name="connsiteY0" fmla="*/ 0 h 6497320"/>
              <a:gd name="connsiteX1" fmla="*/ 1028700 w 3289300"/>
              <a:gd name="connsiteY1" fmla="*/ 0 h 6497320"/>
              <a:gd name="connsiteX2" fmla="*/ 3289300 w 3289300"/>
              <a:gd name="connsiteY2" fmla="*/ 6497320 h 6497320"/>
              <a:gd name="connsiteX3" fmla="*/ 0 w 3289300"/>
              <a:gd name="connsiteY3" fmla="*/ 5943600 h 6497320"/>
              <a:gd name="connsiteX4" fmla="*/ 0 w 3289300"/>
              <a:gd name="connsiteY4" fmla="*/ 0 h 6497320"/>
              <a:gd name="connsiteX0" fmla="*/ 0 w 3314700"/>
              <a:gd name="connsiteY0" fmla="*/ 0 h 6515100"/>
              <a:gd name="connsiteX1" fmla="*/ 1028700 w 3314700"/>
              <a:gd name="connsiteY1" fmla="*/ 0 h 6515100"/>
              <a:gd name="connsiteX2" fmla="*/ 3314700 w 3314700"/>
              <a:gd name="connsiteY2" fmla="*/ 6515100 h 6515100"/>
              <a:gd name="connsiteX3" fmla="*/ 0 w 3314700"/>
              <a:gd name="connsiteY3" fmla="*/ 5943600 h 6515100"/>
              <a:gd name="connsiteX4" fmla="*/ 0 w 3314700"/>
              <a:gd name="connsiteY4" fmla="*/ 0 h 6515100"/>
              <a:gd name="connsiteX0" fmla="*/ 998220 w 3314700"/>
              <a:gd name="connsiteY0" fmla="*/ 0 h 6515100"/>
              <a:gd name="connsiteX1" fmla="*/ 1028700 w 3314700"/>
              <a:gd name="connsiteY1" fmla="*/ 0 h 6515100"/>
              <a:gd name="connsiteX2" fmla="*/ 3314700 w 3314700"/>
              <a:gd name="connsiteY2" fmla="*/ 6515100 h 6515100"/>
              <a:gd name="connsiteX3" fmla="*/ 0 w 3314700"/>
              <a:gd name="connsiteY3" fmla="*/ 5943600 h 6515100"/>
              <a:gd name="connsiteX4" fmla="*/ 998220 w 3314700"/>
              <a:gd name="connsiteY4" fmla="*/ 0 h 6515100"/>
              <a:gd name="connsiteX0" fmla="*/ 0 w 2316480"/>
              <a:gd name="connsiteY0" fmla="*/ 0 h 6515100"/>
              <a:gd name="connsiteX1" fmla="*/ 30480 w 2316480"/>
              <a:gd name="connsiteY1" fmla="*/ 0 h 6515100"/>
              <a:gd name="connsiteX2" fmla="*/ 2316480 w 2316480"/>
              <a:gd name="connsiteY2" fmla="*/ 6515100 h 6515100"/>
              <a:gd name="connsiteX3" fmla="*/ 1402080 w 2316480"/>
              <a:gd name="connsiteY3" fmla="*/ 6515100 h 6515100"/>
              <a:gd name="connsiteX4" fmla="*/ 0 w 2316480"/>
              <a:gd name="connsiteY4" fmla="*/ 0 h 6515100"/>
              <a:gd name="connsiteX0" fmla="*/ 0 w 2316480"/>
              <a:gd name="connsiteY0" fmla="*/ 0 h 6517640"/>
              <a:gd name="connsiteX1" fmla="*/ 30480 w 2316480"/>
              <a:gd name="connsiteY1" fmla="*/ 0 h 6517640"/>
              <a:gd name="connsiteX2" fmla="*/ 2316480 w 2316480"/>
              <a:gd name="connsiteY2" fmla="*/ 6515100 h 6517640"/>
              <a:gd name="connsiteX3" fmla="*/ 2296160 w 2316480"/>
              <a:gd name="connsiteY3" fmla="*/ 6517640 h 6517640"/>
              <a:gd name="connsiteX4" fmla="*/ 0 w 2316480"/>
              <a:gd name="connsiteY4" fmla="*/ 0 h 651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6480" h="6517640">
                <a:moveTo>
                  <a:pt x="0" y="0"/>
                </a:moveTo>
                <a:lnTo>
                  <a:pt x="30480" y="0"/>
                </a:lnTo>
                <a:lnTo>
                  <a:pt x="2316480" y="6515100"/>
                </a:lnTo>
                <a:lnTo>
                  <a:pt x="2296160" y="6517640"/>
                </a:lnTo>
                <a:lnTo>
                  <a:pt x="0" y="0"/>
                </a:ln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ＭＳ 明朝"/>
                <a:cs typeface="Times New Roman"/>
              </a:rPr>
              <a:t> </a:t>
            </a:r>
          </a:p>
        </p:txBody>
      </p:sp>
      <p:sp>
        <p:nvSpPr>
          <p:cNvPr id="12" name="Rectangle 6"/>
          <p:cNvSpPr/>
          <p:nvPr userDrawn="1"/>
        </p:nvSpPr>
        <p:spPr>
          <a:xfrm flipV="1">
            <a:off x="6949208" y="962149"/>
            <a:ext cx="2217999" cy="147513"/>
          </a:xfrm>
          <a:custGeom>
            <a:avLst/>
            <a:gdLst>
              <a:gd name="connsiteX0" fmla="*/ 0 w 6286500"/>
              <a:gd name="connsiteY0" fmla="*/ 0 h 114300"/>
              <a:gd name="connsiteX1" fmla="*/ 6286500 w 6286500"/>
              <a:gd name="connsiteY1" fmla="*/ 0 h 114300"/>
              <a:gd name="connsiteX2" fmla="*/ 6286500 w 6286500"/>
              <a:gd name="connsiteY2" fmla="*/ 114300 h 114300"/>
              <a:gd name="connsiteX3" fmla="*/ 0 w 6286500"/>
              <a:gd name="connsiteY3" fmla="*/ 114300 h 114300"/>
              <a:gd name="connsiteX4" fmla="*/ 0 w 6286500"/>
              <a:gd name="connsiteY4" fmla="*/ 0 h 114300"/>
              <a:gd name="connsiteX0" fmla="*/ 0 w 6332220"/>
              <a:gd name="connsiteY0" fmla="*/ 0 h 119380"/>
              <a:gd name="connsiteX1" fmla="*/ 6332220 w 6332220"/>
              <a:gd name="connsiteY1" fmla="*/ 5080 h 119380"/>
              <a:gd name="connsiteX2" fmla="*/ 6332220 w 6332220"/>
              <a:gd name="connsiteY2" fmla="*/ 119380 h 119380"/>
              <a:gd name="connsiteX3" fmla="*/ 45720 w 6332220"/>
              <a:gd name="connsiteY3" fmla="*/ 119380 h 119380"/>
              <a:gd name="connsiteX4" fmla="*/ 0 w 6332220"/>
              <a:gd name="connsiteY4" fmla="*/ 0 h 119380"/>
              <a:gd name="connsiteX0" fmla="*/ 0 w 6387129"/>
              <a:gd name="connsiteY0" fmla="*/ 0 h 119380"/>
              <a:gd name="connsiteX1" fmla="*/ 6387129 w 6387129"/>
              <a:gd name="connsiteY1" fmla="*/ 5080 h 119380"/>
              <a:gd name="connsiteX2" fmla="*/ 6387129 w 6387129"/>
              <a:gd name="connsiteY2" fmla="*/ 119380 h 119380"/>
              <a:gd name="connsiteX3" fmla="*/ 100629 w 6387129"/>
              <a:gd name="connsiteY3" fmla="*/ 119380 h 119380"/>
              <a:gd name="connsiteX4" fmla="*/ 0 w 6387129"/>
              <a:gd name="connsiteY4" fmla="*/ 0 h 119380"/>
              <a:gd name="connsiteX0" fmla="*/ 0 w 6387129"/>
              <a:gd name="connsiteY0" fmla="*/ 0 h 119380"/>
              <a:gd name="connsiteX1" fmla="*/ 6387129 w 6387129"/>
              <a:gd name="connsiteY1" fmla="*/ 5080 h 119380"/>
              <a:gd name="connsiteX2" fmla="*/ 6387129 w 6387129"/>
              <a:gd name="connsiteY2" fmla="*/ 119380 h 119380"/>
              <a:gd name="connsiteX3" fmla="*/ 45720 w 6387129"/>
              <a:gd name="connsiteY3" fmla="*/ 119380 h 119380"/>
              <a:gd name="connsiteX4" fmla="*/ 0 w 6387129"/>
              <a:gd name="connsiteY4" fmla="*/ 0 h 119380"/>
              <a:gd name="connsiteX0" fmla="*/ 0 w 6568409"/>
              <a:gd name="connsiteY0" fmla="*/ 0 h 119380"/>
              <a:gd name="connsiteX1" fmla="*/ 6568409 w 6568409"/>
              <a:gd name="connsiteY1" fmla="*/ 5080 h 119380"/>
              <a:gd name="connsiteX2" fmla="*/ 6568409 w 6568409"/>
              <a:gd name="connsiteY2" fmla="*/ 119380 h 119380"/>
              <a:gd name="connsiteX3" fmla="*/ 227000 w 6568409"/>
              <a:gd name="connsiteY3" fmla="*/ 119380 h 119380"/>
              <a:gd name="connsiteX4" fmla="*/ 0 w 6568409"/>
              <a:gd name="connsiteY4" fmla="*/ 0 h 119380"/>
              <a:gd name="connsiteX0" fmla="*/ 0 w 6628833"/>
              <a:gd name="connsiteY0" fmla="*/ 0 h 119380"/>
              <a:gd name="connsiteX1" fmla="*/ 6628833 w 6628833"/>
              <a:gd name="connsiteY1" fmla="*/ 5080 h 119380"/>
              <a:gd name="connsiteX2" fmla="*/ 6628833 w 6628833"/>
              <a:gd name="connsiteY2" fmla="*/ 119380 h 119380"/>
              <a:gd name="connsiteX3" fmla="*/ 287424 w 6628833"/>
              <a:gd name="connsiteY3" fmla="*/ 119380 h 119380"/>
              <a:gd name="connsiteX4" fmla="*/ 0 w 6628833"/>
              <a:gd name="connsiteY4" fmla="*/ 0 h 119380"/>
              <a:gd name="connsiteX0" fmla="*/ 0 w 6628833"/>
              <a:gd name="connsiteY0" fmla="*/ 0 h 119380"/>
              <a:gd name="connsiteX1" fmla="*/ 6628833 w 6628833"/>
              <a:gd name="connsiteY1" fmla="*/ 5080 h 119380"/>
              <a:gd name="connsiteX2" fmla="*/ 6628833 w 6628833"/>
              <a:gd name="connsiteY2" fmla="*/ 119380 h 119380"/>
              <a:gd name="connsiteX3" fmla="*/ 347846 w 6628833"/>
              <a:gd name="connsiteY3" fmla="*/ 119380 h 119380"/>
              <a:gd name="connsiteX4" fmla="*/ 0 w 6628833"/>
              <a:gd name="connsiteY4" fmla="*/ 0 h 119380"/>
              <a:gd name="connsiteX0" fmla="*/ 0 w 6477769"/>
              <a:gd name="connsiteY0" fmla="*/ 0 h 119380"/>
              <a:gd name="connsiteX1" fmla="*/ 6477769 w 6477769"/>
              <a:gd name="connsiteY1" fmla="*/ 5080 h 119380"/>
              <a:gd name="connsiteX2" fmla="*/ 6477769 w 6477769"/>
              <a:gd name="connsiteY2" fmla="*/ 119380 h 119380"/>
              <a:gd name="connsiteX3" fmla="*/ 196782 w 6477769"/>
              <a:gd name="connsiteY3" fmla="*/ 119380 h 119380"/>
              <a:gd name="connsiteX4" fmla="*/ 0 w 6477769"/>
              <a:gd name="connsiteY4" fmla="*/ 0 h 119380"/>
              <a:gd name="connsiteX0" fmla="*/ 0 w 6414869"/>
              <a:gd name="connsiteY0" fmla="*/ 0 h 119380"/>
              <a:gd name="connsiteX1" fmla="*/ 6414869 w 6414869"/>
              <a:gd name="connsiteY1" fmla="*/ 5080 h 119380"/>
              <a:gd name="connsiteX2" fmla="*/ 6414869 w 6414869"/>
              <a:gd name="connsiteY2" fmla="*/ 119380 h 119380"/>
              <a:gd name="connsiteX3" fmla="*/ 133882 w 6414869"/>
              <a:gd name="connsiteY3" fmla="*/ 119380 h 119380"/>
              <a:gd name="connsiteX4" fmla="*/ 0 w 6414869"/>
              <a:gd name="connsiteY4" fmla="*/ 0 h 119380"/>
              <a:gd name="connsiteX0" fmla="*/ 0 w 6414869"/>
              <a:gd name="connsiteY0" fmla="*/ 0 h 127670"/>
              <a:gd name="connsiteX1" fmla="*/ 6414869 w 6414869"/>
              <a:gd name="connsiteY1" fmla="*/ 5080 h 127670"/>
              <a:gd name="connsiteX2" fmla="*/ 6257619 w 6414869"/>
              <a:gd name="connsiteY2" fmla="*/ 127670 h 127670"/>
              <a:gd name="connsiteX3" fmla="*/ 133882 w 6414869"/>
              <a:gd name="connsiteY3" fmla="*/ 119380 h 127670"/>
              <a:gd name="connsiteX4" fmla="*/ 0 w 6414869"/>
              <a:gd name="connsiteY4" fmla="*/ 0 h 127670"/>
              <a:gd name="connsiteX0" fmla="*/ 0 w 6289069"/>
              <a:gd name="connsiteY0" fmla="*/ 0 h 127670"/>
              <a:gd name="connsiteX1" fmla="*/ 6289069 w 6289069"/>
              <a:gd name="connsiteY1" fmla="*/ 13369 h 127670"/>
              <a:gd name="connsiteX2" fmla="*/ 6257619 w 6289069"/>
              <a:gd name="connsiteY2" fmla="*/ 127670 h 127670"/>
              <a:gd name="connsiteX3" fmla="*/ 133882 w 6289069"/>
              <a:gd name="connsiteY3" fmla="*/ 119380 h 127670"/>
              <a:gd name="connsiteX4" fmla="*/ 0 w 6289069"/>
              <a:gd name="connsiteY4" fmla="*/ 0 h 127670"/>
              <a:gd name="connsiteX0" fmla="*/ 0 w 6289069"/>
              <a:gd name="connsiteY0" fmla="*/ 19793 h 147463"/>
              <a:gd name="connsiteX1" fmla="*/ 6289069 w 6289069"/>
              <a:gd name="connsiteY1" fmla="*/ 0 h 147463"/>
              <a:gd name="connsiteX2" fmla="*/ 6257619 w 6289069"/>
              <a:gd name="connsiteY2" fmla="*/ 147463 h 147463"/>
              <a:gd name="connsiteX3" fmla="*/ 133882 w 6289069"/>
              <a:gd name="connsiteY3" fmla="*/ 139173 h 147463"/>
              <a:gd name="connsiteX4" fmla="*/ 0 w 6289069"/>
              <a:gd name="connsiteY4" fmla="*/ 19793 h 147463"/>
              <a:gd name="connsiteX0" fmla="*/ 0 w 6257619"/>
              <a:gd name="connsiteY0" fmla="*/ 0 h 127670"/>
              <a:gd name="connsiteX1" fmla="*/ 6257619 w 6257619"/>
              <a:gd name="connsiteY1" fmla="*/ 21659 h 127670"/>
              <a:gd name="connsiteX2" fmla="*/ 6257619 w 6257619"/>
              <a:gd name="connsiteY2" fmla="*/ 127670 h 127670"/>
              <a:gd name="connsiteX3" fmla="*/ 133882 w 6257619"/>
              <a:gd name="connsiteY3" fmla="*/ 119380 h 127670"/>
              <a:gd name="connsiteX4" fmla="*/ 0 w 6257619"/>
              <a:gd name="connsiteY4" fmla="*/ 0 h 127670"/>
              <a:gd name="connsiteX0" fmla="*/ 0 w 6257619"/>
              <a:gd name="connsiteY0" fmla="*/ 11502 h 139172"/>
              <a:gd name="connsiteX1" fmla="*/ 6257619 w 6257619"/>
              <a:gd name="connsiteY1" fmla="*/ 0 h 139172"/>
              <a:gd name="connsiteX2" fmla="*/ 6257619 w 6257619"/>
              <a:gd name="connsiteY2" fmla="*/ 139172 h 139172"/>
              <a:gd name="connsiteX3" fmla="*/ 133882 w 6257619"/>
              <a:gd name="connsiteY3" fmla="*/ 130882 h 139172"/>
              <a:gd name="connsiteX4" fmla="*/ 0 w 6257619"/>
              <a:gd name="connsiteY4" fmla="*/ 11502 h 139172"/>
              <a:gd name="connsiteX0" fmla="*/ 0 w 8614208"/>
              <a:gd name="connsiteY0" fmla="*/ 11502 h 153893"/>
              <a:gd name="connsiteX1" fmla="*/ 6257619 w 8614208"/>
              <a:gd name="connsiteY1" fmla="*/ 0 h 153893"/>
              <a:gd name="connsiteX2" fmla="*/ 8614208 w 8614208"/>
              <a:gd name="connsiteY2" fmla="*/ 153893 h 153893"/>
              <a:gd name="connsiteX3" fmla="*/ 133882 w 8614208"/>
              <a:gd name="connsiteY3" fmla="*/ 130882 h 153893"/>
              <a:gd name="connsiteX4" fmla="*/ 0 w 8614208"/>
              <a:gd name="connsiteY4" fmla="*/ 11502 h 153893"/>
              <a:gd name="connsiteX0" fmla="*/ 0 w 8614208"/>
              <a:gd name="connsiteY0" fmla="*/ 11502 h 153893"/>
              <a:gd name="connsiteX1" fmla="*/ 8559404 w 8614208"/>
              <a:gd name="connsiteY1" fmla="*/ 0 h 153893"/>
              <a:gd name="connsiteX2" fmla="*/ 8614208 w 8614208"/>
              <a:gd name="connsiteY2" fmla="*/ 153893 h 153893"/>
              <a:gd name="connsiteX3" fmla="*/ 133882 w 8614208"/>
              <a:gd name="connsiteY3" fmla="*/ 130882 h 153893"/>
              <a:gd name="connsiteX4" fmla="*/ 0 w 8614208"/>
              <a:gd name="connsiteY4" fmla="*/ 11502 h 15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4208" h="153893">
                <a:moveTo>
                  <a:pt x="0" y="11502"/>
                </a:moveTo>
                <a:lnTo>
                  <a:pt x="8559404" y="0"/>
                </a:lnTo>
                <a:lnTo>
                  <a:pt x="8614208" y="153893"/>
                </a:lnTo>
                <a:lnTo>
                  <a:pt x="133882" y="130882"/>
                </a:lnTo>
                <a:lnTo>
                  <a:pt x="0" y="11502"/>
                </a:lnTo>
                <a:close/>
              </a:path>
            </a:pathLst>
          </a:custGeom>
          <a:solidFill>
            <a:srgbClr val="E79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7"/>
          <p:cNvSpPr/>
          <p:nvPr userDrawn="1"/>
        </p:nvSpPr>
        <p:spPr>
          <a:xfrm flipV="1">
            <a:off x="5723150" y="4278512"/>
            <a:ext cx="3418590" cy="428166"/>
          </a:xfrm>
          <a:custGeom>
            <a:avLst/>
            <a:gdLst>
              <a:gd name="connsiteX0" fmla="*/ 0 w 4343400"/>
              <a:gd name="connsiteY0" fmla="*/ 0 h 342900"/>
              <a:gd name="connsiteX1" fmla="*/ 4343400 w 4343400"/>
              <a:gd name="connsiteY1" fmla="*/ 0 h 342900"/>
              <a:gd name="connsiteX2" fmla="*/ 4343400 w 4343400"/>
              <a:gd name="connsiteY2" fmla="*/ 342900 h 342900"/>
              <a:gd name="connsiteX3" fmla="*/ 0 w 4343400"/>
              <a:gd name="connsiteY3" fmla="*/ 342900 h 342900"/>
              <a:gd name="connsiteX4" fmla="*/ 0 w 4343400"/>
              <a:gd name="connsiteY4" fmla="*/ 0 h 342900"/>
              <a:gd name="connsiteX0" fmla="*/ 0 w 4457700"/>
              <a:gd name="connsiteY0" fmla="*/ 0 h 342900"/>
              <a:gd name="connsiteX1" fmla="*/ 4457700 w 4457700"/>
              <a:gd name="connsiteY1" fmla="*/ 0 h 342900"/>
              <a:gd name="connsiteX2" fmla="*/ 4457700 w 4457700"/>
              <a:gd name="connsiteY2" fmla="*/ 342900 h 342900"/>
              <a:gd name="connsiteX3" fmla="*/ 114300 w 4457700"/>
              <a:gd name="connsiteY3" fmla="*/ 342900 h 342900"/>
              <a:gd name="connsiteX4" fmla="*/ 0 w 4457700"/>
              <a:gd name="connsiteY4" fmla="*/ 0 h 342900"/>
              <a:gd name="connsiteX0" fmla="*/ 0 w 4467860"/>
              <a:gd name="connsiteY0" fmla="*/ 0 h 345440"/>
              <a:gd name="connsiteX1" fmla="*/ 4467860 w 4467860"/>
              <a:gd name="connsiteY1" fmla="*/ 2540 h 345440"/>
              <a:gd name="connsiteX2" fmla="*/ 4467860 w 4467860"/>
              <a:gd name="connsiteY2" fmla="*/ 345440 h 345440"/>
              <a:gd name="connsiteX3" fmla="*/ 124460 w 4467860"/>
              <a:gd name="connsiteY3" fmla="*/ 345440 h 345440"/>
              <a:gd name="connsiteX4" fmla="*/ 0 w 4467860"/>
              <a:gd name="connsiteY4" fmla="*/ 0 h 345440"/>
              <a:gd name="connsiteX0" fmla="*/ 0 w 4467860"/>
              <a:gd name="connsiteY0" fmla="*/ 0 h 345440"/>
              <a:gd name="connsiteX1" fmla="*/ 2676578 w 4467860"/>
              <a:gd name="connsiteY1" fmla="*/ 2540 h 345440"/>
              <a:gd name="connsiteX2" fmla="*/ 4467860 w 4467860"/>
              <a:gd name="connsiteY2" fmla="*/ 345440 h 345440"/>
              <a:gd name="connsiteX3" fmla="*/ 124460 w 4467860"/>
              <a:gd name="connsiteY3" fmla="*/ 345440 h 345440"/>
              <a:gd name="connsiteX4" fmla="*/ 0 w 4467860"/>
              <a:gd name="connsiteY4" fmla="*/ 0 h 345440"/>
              <a:gd name="connsiteX0" fmla="*/ 0 w 2687774"/>
              <a:gd name="connsiteY0" fmla="*/ 0 h 356718"/>
              <a:gd name="connsiteX1" fmla="*/ 2676578 w 2687774"/>
              <a:gd name="connsiteY1" fmla="*/ 2540 h 356718"/>
              <a:gd name="connsiteX2" fmla="*/ 2687774 w 2687774"/>
              <a:gd name="connsiteY2" fmla="*/ 356718 h 356718"/>
              <a:gd name="connsiteX3" fmla="*/ 124460 w 2687774"/>
              <a:gd name="connsiteY3" fmla="*/ 345440 h 356718"/>
              <a:gd name="connsiteX4" fmla="*/ 0 w 2687774"/>
              <a:gd name="connsiteY4" fmla="*/ 0 h 356718"/>
              <a:gd name="connsiteX0" fmla="*/ 0 w 2687774"/>
              <a:gd name="connsiteY0" fmla="*/ 0 h 356718"/>
              <a:gd name="connsiteX1" fmla="*/ 2131474 w 2687774"/>
              <a:gd name="connsiteY1" fmla="*/ 2541 h 356718"/>
              <a:gd name="connsiteX2" fmla="*/ 2687774 w 2687774"/>
              <a:gd name="connsiteY2" fmla="*/ 356718 h 356718"/>
              <a:gd name="connsiteX3" fmla="*/ 124460 w 2687774"/>
              <a:gd name="connsiteY3" fmla="*/ 345440 h 356718"/>
              <a:gd name="connsiteX4" fmla="*/ 0 w 2687774"/>
              <a:gd name="connsiteY4" fmla="*/ 0 h 356718"/>
              <a:gd name="connsiteX0" fmla="*/ 0 w 2142670"/>
              <a:gd name="connsiteY0" fmla="*/ 0 h 366859"/>
              <a:gd name="connsiteX1" fmla="*/ 2131474 w 2142670"/>
              <a:gd name="connsiteY1" fmla="*/ 2541 h 366859"/>
              <a:gd name="connsiteX2" fmla="*/ 2142670 w 2142670"/>
              <a:gd name="connsiteY2" fmla="*/ 366859 h 366859"/>
              <a:gd name="connsiteX3" fmla="*/ 124460 w 2142670"/>
              <a:gd name="connsiteY3" fmla="*/ 345440 h 366859"/>
              <a:gd name="connsiteX4" fmla="*/ 0 w 2142670"/>
              <a:gd name="connsiteY4" fmla="*/ 0 h 366859"/>
              <a:gd name="connsiteX0" fmla="*/ 0 w 2342262"/>
              <a:gd name="connsiteY0" fmla="*/ 0 h 366859"/>
              <a:gd name="connsiteX1" fmla="*/ 2342262 w 2342262"/>
              <a:gd name="connsiteY1" fmla="*/ 2541 h 366859"/>
              <a:gd name="connsiteX2" fmla="*/ 2142670 w 2342262"/>
              <a:gd name="connsiteY2" fmla="*/ 366859 h 366859"/>
              <a:gd name="connsiteX3" fmla="*/ 124460 w 2342262"/>
              <a:gd name="connsiteY3" fmla="*/ 345440 h 366859"/>
              <a:gd name="connsiteX4" fmla="*/ 0 w 2342262"/>
              <a:gd name="connsiteY4" fmla="*/ 0 h 366859"/>
              <a:gd name="connsiteX0" fmla="*/ 0 w 2342262"/>
              <a:gd name="connsiteY0" fmla="*/ 0 h 366859"/>
              <a:gd name="connsiteX1" fmla="*/ 2342262 w 2342262"/>
              <a:gd name="connsiteY1" fmla="*/ 2541 h 366859"/>
              <a:gd name="connsiteX2" fmla="*/ 2329368 w 2342262"/>
              <a:gd name="connsiteY2" fmla="*/ 366859 h 366859"/>
              <a:gd name="connsiteX3" fmla="*/ 124460 w 2342262"/>
              <a:gd name="connsiteY3" fmla="*/ 345440 h 366859"/>
              <a:gd name="connsiteX4" fmla="*/ 0 w 2342262"/>
              <a:gd name="connsiteY4" fmla="*/ 0 h 366859"/>
              <a:gd name="connsiteX0" fmla="*/ 0 w 2342262"/>
              <a:gd name="connsiteY0" fmla="*/ 0 h 349716"/>
              <a:gd name="connsiteX1" fmla="*/ 2342262 w 2342262"/>
              <a:gd name="connsiteY1" fmla="*/ 2541 h 349716"/>
              <a:gd name="connsiteX2" fmla="*/ 2335391 w 2342262"/>
              <a:gd name="connsiteY2" fmla="*/ 349716 h 349716"/>
              <a:gd name="connsiteX3" fmla="*/ 124460 w 2342262"/>
              <a:gd name="connsiteY3" fmla="*/ 345440 h 349716"/>
              <a:gd name="connsiteX4" fmla="*/ 0 w 2342262"/>
              <a:gd name="connsiteY4" fmla="*/ 0 h 349716"/>
              <a:gd name="connsiteX0" fmla="*/ 0 w 3258830"/>
              <a:gd name="connsiteY0" fmla="*/ 0 h 349716"/>
              <a:gd name="connsiteX1" fmla="*/ 3258830 w 3258830"/>
              <a:gd name="connsiteY1" fmla="*/ 28121 h 349716"/>
              <a:gd name="connsiteX2" fmla="*/ 2335391 w 3258830"/>
              <a:gd name="connsiteY2" fmla="*/ 349716 h 349716"/>
              <a:gd name="connsiteX3" fmla="*/ 124460 w 3258830"/>
              <a:gd name="connsiteY3" fmla="*/ 345440 h 349716"/>
              <a:gd name="connsiteX4" fmla="*/ 0 w 3258830"/>
              <a:gd name="connsiteY4" fmla="*/ 0 h 349716"/>
              <a:gd name="connsiteX0" fmla="*/ 0 w 3265438"/>
              <a:gd name="connsiteY0" fmla="*/ 0 h 388086"/>
              <a:gd name="connsiteX1" fmla="*/ 3258830 w 3265438"/>
              <a:gd name="connsiteY1" fmla="*/ 28121 h 388086"/>
              <a:gd name="connsiteX2" fmla="*/ 3265438 w 3265438"/>
              <a:gd name="connsiteY2" fmla="*/ 388086 h 388086"/>
              <a:gd name="connsiteX3" fmla="*/ 124460 w 3265438"/>
              <a:gd name="connsiteY3" fmla="*/ 345440 h 388086"/>
              <a:gd name="connsiteX4" fmla="*/ 0 w 3265438"/>
              <a:gd name="connsiteY4" fmla="*/ 0 h 38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5438" h="388086">
                <a:moveTo>
                  <a:pt x="0" y="0"/>
                </a:moveTo>
                <a:lnTo>
                  <a:pt x="3258830" y="28121"/>
                </a:lnTo>
                <a:lnTo>
                  <a:pt x="3265438" y="388086"/>
                </a:lnTo>
                <a:lnTo>
                  <a:pt x="124460" y="345440"/>
                </a:lnTo>
                <a:lnTo>
                  <a:pt x="0" y="0"/>
                </a:lnTo>
                <a:close/>
              </a:path>
            </a:pathLst>
          </a:custGeom>
          <a:solidFill>
            <a:srgbClr val="00AB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8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92057"/>
          </a:xfrm>
          <a:prstGeom prst="rect">
            <a:avLst/>
          </a:prstGeom>
          <a:solidFill>
            <a:srgbClr val="15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8559"/>
            <a:ext cx="8229600" cy="341606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  <a:lvl2pPr algn="l">
              <a:defRPr>
                <a:latin typeface="Arial"/>
                <a:cs typeface="Arial"/>
              </a:defRPr>
            </a:lvl2pPr>
            <a:lvl3pPr algn="l">
              <a:defRPr>
                <a:latin typeface="Arial"/>
                <a:cs typeface="Arial"/>
              </a:defRPr>
            </a:lvl3pPr>
            <a:lvl4pPr algn="l">
              <a:defRPr>
                <a:latin typeface="Arial"/>
                <a:cs typeface="Arial"/>
              </a:defRPr>
            </a:lvl4pPr>
            <a:lvl5pPr algn="l"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700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2057"/>
            <a:ext cx="8229600" cy="3702566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/>
                <a:cs typeface="Arial"/>
              </a:defRPr>
            </a:lvl1pPr>
            <a:lvl2pPr algn="l">
              <a:defRPr>
                <a:latin typeface="Arial"/>
                <a:cs typeface="Arial"/>
              </a:defRPr>
            </a:lvl2pPr>
            <a:lvl3pPr algn="l">
              <a:defRPr>
                <a:latin typeface="Arial"/>
                <a:cs typeface="Arial"/>
              </a:defRPr>
            </a:lvl3pPr>
            <a:lvl4pPr algn="l">
              <a:defRPr>
                <a:latin typeface="Arial"/>
                <a:cs typeface="Arial"/>
              </a:defRPr>
            </a:lvl4pPr>
            <a:lvl5pPr algn="l"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5D80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16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72FD15A-113C-3042-A21C-2AE7F576C623}" type="datetimeFigureOut">
              <a:rPr lang="en-US" smtClean="0"/>
              <a:t>7/8/24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rgbClr val="5D80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828800"/>
            <a:ext cx="3352800" cy="240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buFontTx/>
              <a:buNone/>
              <a:defRPr sz="2400">
                <a:solidFill>
                  <a:schemeClr val="bg1"/>
                </a:solidFill>
              </a:defRPr>
            </a:lvl2pPr>
            <a:lvl3pPr>
              <a:buFontTx/>
              <a:buNone/>
              <a:defRPr sz="2000">
                <a:solidFill>
                  <a:schemeClr val="bg1"/>
                </a:solidFill>
              </a:defRPr>
            </a:lvl3pPr>
            <a:lvl4pPr>
              <a:buFontTx/>
              <a:buNone/>
              <a:defRPr sz="1800">
                <a:solidFill>
                  <a:schemeClr val="bg1"/>
                </a:solidFill>
              </a:defRPr>
            </a:lvl4pPr>
            <a:lvl5pPr>
              <a:buFontTx/>
              <a:buNone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idx="13"/>
          </p:nvPr>
        </p:nvSpPr>
        <p:spPr>
          <a:xfrm>
            <a:off x="5257800" y="1828800"/>
            <a:ext cx="3352800" cy="240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6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A1A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93544" y="1613296"/>
            <a:ext cx="4293740" cy="2335787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86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613" y="1785505"/>
            <a:ext cx="49299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Scientific Communication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C270FD-7F1F-034F-9B1A-21541F49DB86}"/>
              </a:ext>
            </a:extLst>
          </p:cNvPr>
          <p:cNvSpPr/>
          <p:nvPr/>
        </p:nvSpPr>
        <p:spPr>
          <a:xfrm>
            <a:off x="417613" y="3951724"/>
            <a:ext cx="5038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Sara </a:t>
            </a:r>
            <a:r>
              <a:rPr lang="en-US" sz="1400" b="1" dirty="0" err="1">
                <a:solidFill>
                  <a:srgbClr val="FFFFFF"/>
                </a:solidFill>
                <a:latin typeface="Arial"/>
                <a:cs typeface="Arial"/>
              </a:rPr>
              <a:t>Durini</a:t>
            </a:r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 - </a:t>
            </a:r>
            <a:r>
              <a:rPr lang="en-US" sz="1400" b="1" dirty="0" err="1">
                <a:solidFill>
                  <a:srgbClr val="FFFFFF"/>
                </a:solidFill>
                <a:latin typeface="Arial"/>
                <a:cs typeface="Arial"/>
              </a:rPr>
              <a:t>sara.durini@kaust.edu.sa</a:t>
            </a:r>
            <a:endParaRPr lang="en-US" sz="1400" b="1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Faculty Affairs Specialist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Office of the Provost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King Abdullah University of Science and Technology (KAUST)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36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97FDCAE-A72F-BB4F-94BB-F31D5C70F20B}"/>
              </a:ext>
            </a:extLst>
          </p:cNvPr>
          <p:cNvSpPr txBox="1">
            <a:spLocks/>
          </p:cNvSpPr>
          <p:nvPr/>
        </p:nvSpPr>
        <p:spPr>
          <a:xfrm>
            <a:off x="457197" y="1317489"/>
            <a:ext cx="8293653" cy="111100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b="1" dirty="0"/>
              <a:t>Write with the reader in mind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Provide context and create expectation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Do not let readers interpret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Place information where readers expect to find it (tables and illustration)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F81629B-5C01-8149-83EE-063E8D329735}"/>
              </a:ext>
            </a:extLst>
          </p:cNvPr>
          <p:cNvSpPr txBox="1">
            <a:spLocks/>
          </p:cNvSpPr>
          <p:nvPr/>
        </p:nvSpPr>
        <p:spPr>
          <a:xfrm>
            <a:off x="457197" y="2571750"/>
            <a:ext cx="8293653" cy="6308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b="1" dirty="0"/>
              <a:t>Keep the verb close to the subject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Readers focus the attention on the arrival of the verb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D8583-2DF5-974E-95F1-0F1F87C7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7" y="3198193"/>
            <a:ext cx="8293653" cy="10974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8D104-FB7C-CF42-92EB-15B6B7CA34BF}"/>
              </a:ext>
            </a:extLst>
          </p:cNvPr>
          <p:cNvSpPr/>
          <p:nvPr/>
        </p:nvSpPr>
        <p:spPr>
          <a:xfrm>
            <a:off x="583096" y="3314947"/>
            <a:ext cx="662608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88E34F-3088-5646-A1BA-78FAE53F1A53}"/>
              </a:ext>
            </a:extLst>
          </p:cNvPr>
          <p:cNvSpPr/>
          <p:nvPr/>
        </p:nvSpPr>
        <p:spPr>
          <a:xfrm>
            <a:off x="1831009" y="3462930"/>
            <a:ext cx="1022626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132EE019-74DE-9A4C-A8E0-2DF8FD6A50C5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3456611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 err="1"/>
              <a:t>Gopen</a:t>
            </a:r>
            <a:r>
              <a:rPr lang="en-US" sz="800" dirty="0"/>
              <a:t> </a:t>
            </a:r>
            <a:r>
              <a:rPr lang="en-US" sz="800" i="1" dirty="0"/>
              <a:t>et al.</a:t>
            </a:r>
            <a:r>
              <a:rPr lang="en-US" sz="800" dirty="0"/>
              <a:t>, American Scientist </a:t>
            </a:r>
            <a:r>
              <a:rPr lang="en-US" sz="800" b="1" dirty="0"/>
              <a:t>2018</a:t>
            </a:r>
            <a:r>
              <a:rPr lang="en-US" sz="800" dirty="0"/>
              <a:t>, The Science of Scientific Writing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03D940-90F1-574E-9BAE-1D90009BA7F6}"/>
              </a:ext>
            </a:extLst>
          </p:cNvPr>
          <p:cNvSpPr/>
          <p:nvPr/>
        </p:nvSpPr>
        <p:spPr>
          <a:xfrm>
            <a:off x="5448852" y="3623143"/>
            <a:ext cx="662608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9DB390-37CD-6D41-B82A-052688C22E6E}"/>
              </a:ext>
            </a:extLst>
          </p:cNvPr>
          <p:cNvSpPr/>
          <p:nvPr/>
        </p:nvSpPr>
        <p:spPr>
          <a:xfrm>
            <a:off x="1679714" y="3921317"/>
            <a:ext cx="785190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B0559-36A3-6F44-9FF6-998CD15CC41F}"/>
              </a:ext>
            </a:extLst>
          </p:cNvPr>
          <p:cNvSpPr/>
          <p:nvPr/>
        </p:nvSpPr>
        <p:spPr>
          <a:xfrm>
            <a:off x="7973392" y="3462930"/>
            <a:ext cx="662608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CC4F04-CB14-CC4E-8844-2F52A795A05E}"/>
              </a:ext>
            </a:extLst>
          </p:cNvPr>
          <p:cNvSpPr/>
          <p:nvPr/>
        </p:nvSpPr>
        <p:spPr>
          <a:xfrm>
            <a:off x="1518478" y="3618726"/>
            <a:ext cx="504688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A6306C-E157-5B4E-9DC7-AA2F170EAE50}"/>
              </a:ext>
            </a:extLst>
          </p:cNvPr>
          <p:cNvSpPr/>
          <p:nvPr/>
        </p:nvSpPr>
        <p:spPr>
          <a:xfrm>
            <a:off x="2898915" y="3618726"/>
            <a:ext cx="406400" cy="126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9CD496-A931-EA41-85C8-553131A0DB92}"/>
              </a:ext>
            </a:extLst>
          </p:cNvPr>
          <p:cNvSpPr/>
          <p:nvPr/>
        </p:nvSpPr>
        <p:spPr>
          <a:xfrm>
            <a:off x="2023165" y="3618726"/>
            <a:ext cx="875749" cy="126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Tips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7BFA87E-D5B0-D14D-A7B4-DBECEF42D8F0}"/>
              </a:ext>
            </a:extLst>
          </p:cNvPr>
          <p:cNvGraphicFramePr>
            <a:graphicFrameLocks noGrp="1"/>
          </p:cNvGraphicFramePr>
          <p:nvPr/>
        </p:nvGraphicFramePr>
        <p:xfrm>
          <a:off x="1894259" y="1086896"/>
          <a:ext cx="5355481" cy="24739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635805">
                  <a:extLst>
                    <a:ext uri="{9D8B030D-6E8A-4147-A177-3AD203B41FA5}">
                      <a16:colId xmlns:a16="http://schemas.microsoft.com/office/drawing/2014/main" val="1626937242"/>
                    </a:ext>
                  </a:extLst>
                </a:gridCol>
                <a:gridCol w="2719676">
                  <a:extLst>
                    <a:ext uri="{9D8B030D-6E8A-4147-A177-3AD203B41FA5}">
                      <a16:colId xmlns:a16="http://schemas.microsoft.com/office/drawing/2014/main" val="757265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0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Reporting verbs:</a:t>
                      </a:r>
                    </a:p>
                    <a:p>
                      <a:endParaRPr lang="en-IT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Demonstrate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escribe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Discuss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Propose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Specific and completed actions:</a:t>
                      </a:r>
                    </a:p>
                    <a:p>
                      <a:endParaRPr lang="en-IT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Analyze</a:t>
                      </a:r>
                    </a:p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uild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Fabricate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Prepare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Simulate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Synthesize</a:t>
                      </a:r>
                    </a:p>
                    <a:p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175823"/>
                  </a:ext>
                </a:extLst>
              </a:tr>
            </a:tbl>
          </a:graphicData>
        </a:graphic>
      </p:graphicFrame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CA7EE8EA-504D-844A-9219-5764069372EC}"/>
              </a:ext>
            </a:extLst>
          </p:cNvPr>
          <p:cNvSpPr txBox="1">
            <a:spLocks/>
          </p:cNvSpPr>
          <p:nvPr/>
        </p:nvSpPr>
        <p:spPr>
          <a:xfrm>
            <a:off x="492486" y="3844023"/>
            <a:ext cx="6887565" cy="8420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b="1" dirty="0"/>
              <a:t>Present Perfect: </a:t>
            </a:r>
            <a:r>
              <a:rPr lang="en-US" sz="1200" dirty="0"/>
              <a:t>events that happened in the past and are relevant to the present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b="1" dirty="0"/>
              <a:t>E.g. </a:t>
            </a:r>
            <a:r>
              <a:rPr lang="en-US" sz="1200" b="1" dirty="0">
                <a:sym typeface="Wingdings" pitchFamily="2" charset="2"/>
              </a:rPr>
              <a:t>  </a:t>
            </a:r>
            <a:r>
              <a:rPr lang="en-US" sz="1200" dirty="0">
                <a:sym typeface="Wingdings" pitchFamily="2" charset="2"/>
              </a:rPr>
              <a:t>Many researchers used this method.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>
                <a:sym typeface="Wingdings" pitchFamily="2" charset="2"/>
              </a:rPr>
              <a:t>	   Many researchers have used this method.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endParaRPr lang="en-US" sz="1200" b="1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D836FA89-6B3E-684A-B1C0-DB6CED873729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6802770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Adapted from: Lina </a:t>
            </a:r>
            <a:r>
              <a:rPr lang="en-US" sz="800" dirty="0" err="1"/>
              <a:t>Mynar</a:t>
            </a:r>
            <a:r>
              <a:rPr lang="en-US" sz="800" dirty="0"/>
              <a:t>, Composition Course Fall </a:t>
            </a:r>
            <a:r>
              <a:rPr lang="en-US" sz="800" b="1" dirty="0"/>
              <a:t>2019: </a:t>
            </a:r>
            <a:r>
              <a:rPr lang="en-US" sz="800" dirty="0"/>
              <a:t>Writing research Articles Effectively for Publication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1839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Tips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7BFA87E-D5B0-D14D-A7B4-DBECEF42D8F0}"/>
              </a:ext>
            </a:extLst>
          </p:cNvPr>
          <p:cNvGraphicFramePr>
            <a:graphicFrameLocks noGrp="1"/>
          </p:cNvGraphicFramePr>
          <p:nvPr/>
        </p:nvGraphicFramePr>
        <p:xfrm>
          <a:off x="492486" y="1049114"/>
          <a:ext cx="8159028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079514">
                  <a:extLst>
                    <a:ext uri="{9D8B030D-6E8A-4147-A177-3AD203B41FA5}">
                      <a16:colId xmlns:a16="http://schemas.microsoft.com/office/drawing/2014/main" val="1626937242"/>
                    </a:ext>
                  </a:extLst>
                </a:gridCol>
                <a:gridCol w="4079514">
                  <a:extLst>
                    <a:ext uri="{9D8B030D-6E8A-4147-A177-3AD203B41FA5}">
                      <a16:colId xmlns:a16="http://schemas.microsoft.com/office/drawing/2014/main" val="7572655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 Subjects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We, this paper/study, many scientist(s), the method, our results…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Empty Subjects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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It + passive, it is + adjective + that, there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T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60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 photoelectrochemical conversion of toluene to methylcyclohexane with water </a:t>
                      </a:r>
                      <a:r>
                        <a:rPr lang="en-US" sz="1200" dirty="0">
                          <a:solidFill>
                            <a:srgbClr val="15A1A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 been examined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an organic hydride conversion using light irradiation.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5A1A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is argued that </a:t>
                      </a:r>
                      <a:r>
                        <a:rPr lang="en-US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isogeometric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analysis is a viable alternative to standard, polynomial-based, finite element analysis and possesses several advantages.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IT" sz="1200" dirty="0">
                          <a:solidFill>
                            <a:srgbClr val="15A1A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is known that</a:t>
                      </a:r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the structural transformation of a PCP takes place simultanously for each crystallite in typical cases.</a:t>
                      </a:r>
                    </a:p>
                    <a:p>
                      <a:endParaRPr lang="en-IT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200" dirty="0">
                          <a:solidFill>
                            <a:srgbClr val="15A1A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IT" sz="1200" dirty="0">
                          <a:solidFill>
                            <a:srgbClr val="15A1A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here was no significant difference </a:t>
                      </a:r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growth rates between </a:t>
                      </a:r>
                      <a:r>
                        <a:rPr lang="en-IT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Shh-tre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IT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ted </a:t>
                      </a:r>
                      <a:r>
                        <a:rPr lang="en-IT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control samples during the 1 hour prior to protein addiction. </a:t>
                      </a:r>
                      <a:endParaRPr lang="en-IT" sz="1200" dirty="0">
                        <a:solidFill>
                          <a:srgbClr val="15A1A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175823"/>
                  </a:ext>
                </a:extLst>
              </a:tr>
            </a:tbl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9B1C1E-D7EE-0D48-9013-F2479270A5C4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6802770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/>
              <a:t>Adapted from: Lina </a:t>
            </a:r>
            <a:r>
              <a:rPr lang="en-US" sz="800" dirty="0" err="1"/>
              <a:t>Mynar</a:t>
            </a:r>
            <a:r>
              <a:rPr lang="en-US" sz="800" dirty="0"/>
              <a:t>, Composition Course Fall </a:t>
            </a:r>
            <a:r>
              <a:rPr lang="en-US" sz="800" b="1" dirty="0"/>
              <a:t>2019: </a:t>
            </a:r>
            <a:r>
              <a:rPr lang="en-US" sz="800" dirty="0"/>
              <a:t>Writing research Articles Effectively for Publication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05763-06E3-C1FF-BB51-65B3BFF70B17}"/>
              </a:ext>
            </a:extLst>
          </p:cNvPr>
          <p:cNvSpPr txBox="1"/>
          <p:nvPr/>
        </p:nvSpPr>
        <p:spPr>
          <a:xfrm>
            <a:off x="4572000" y="1786148"/>
            <a:ext cx="407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5A1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examined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direct photoelectrochemical conversion of toluene to methylcyclohexane with water as an organic hydride conversion using light irradiation.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408F8-1456-F7D3-E9EF-5B69E3B88198}"/>
              </a:ext>
            </a:extLst>
          </p:cNvPr>
          <p:cNvSpPr txBox="1"/>
          <p:nvPr/>
        </p:nvSpPr>
        <p:spPr>
          <a:xfrm>
            <a:off x="4572000" y="2511002"/>
            <a:ext cx="407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5A1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data show that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isogeometric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analysis is a viable alternative to standard, polynomial-based, finite element analysis and possesses several advantages.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3E574-5D71-3705-1E2A-9D24A08D5673}"/>
              </a:ext>
            </a:extLst>
          </p:cNvPr>
          <p:cNvSpPr txBox="1"/>
          <p:nvPr/>
        </p:nvSpPr>
        <p:spPr>
          <a:xfrm>
            <a:off x="4572000" y="3240286"/>
            <a:ext cx="407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>
                <a:latin typeface="Arial" panose="020B0604020202020204" pitchFamily="34" charset="0"/>
                <a:cs typeface="Arial" panose="020B0604020202020204" pitchFamily="34" charset="0"/>
              </a:rPr>
              <a:t>The structural transformation of a PCP takes place simultanously for each crystallite in typical cases.</a:t>
            </a:r>
            <a:endParaRPr lang="en-IT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CEDFA-2007-4091-8626-C00A2DAD1366}"/>
              </a:ext>
            </a:extLst>
          </p:cNvPr>
          <p:cNvSpPr txBox="1"/>
          <p:nvPr/>
        </p:nvSpPr>
        <p:spPr>
          <a:xfrm>
            <a:off x="4572000" y="3968943"/>
            <a:ext cx="407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>
                <a:latin typeface="Arial" panose="020B0604020202020204" pitchFamily="34" charset="0"/>
                <a:cs typeface="Arial" panose="020B0604020202020204" pitchFamily="34" charset="0"/>
              </a:rPr>
              <a:t>Growth rates </a:t>
            </a:r>
            <a:r>
              <a:rPr lang="en-IT" sz="1200">
                <a:solidFill>
                  <a:srgbClr val="15A1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not differ significantly </a:t>
            </a:r>
            <a:r>
              <a:rPr lang="en-IT" sz="1200">
                <a:latin typeface="Arial" panose="020B0604020202020204" pitchFamily="34" charset="0"/>
                <a:cs typeface="Arial" panose="020B0604020202020204" pitchFamily="34" charset="0"/>
              </a:rPr>
              <a:t>between the Shh-tre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T" sz="1200">
                <a:latin typeface="Arial" panose="020B0604020202020204" pitchFamily="34" charset="0"/>
                <a:cs typeface="Arial" panose="020B0604020202020204" pitchFamily="34" charset="0"/>
              </a:rPr>
              <a:t>ted and control samples during the 1 hour prior to protein addiction.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97FDCAE-A72F-BB4F-94BB-F31D5C70F20B}"/>
              </a:ext>
            </a:extLst>
          </p:cNvPr>
          <p:cNvSpPr txBox="1">
            <a:spLocks/>
          </p:cNvSpPr>
          <p:nvPr/>
        </p:nvSpPr>
        <p:spPr>
          <a:xfrm>
            <a:off x="425172" y="917407"/>
            <a:ext cx="8293653" cy="111100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b="1" dirty="0"/>
              <a:t>Word choice - do not kill the verbs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Provide a review of 			</a:t>
            </a:r>
            <a:r>
              <a:rPr lang="en-US" sz="1200" dirty="0">
                <a:sym typeface="Wingdings" pitchFamily="2" charset="2"/>
              </a:rPr>
              <a:t> 			review 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Offer confirmation of			</a:t>
            </a:r>
            <a:r>
              <a:rPr lang="en-US" sz="1200" dirty="0">
                <a:sym typeface="Wingdings" pitchFamily="2" charset="2"/>
              </a:rPr>
              <a:t> 			confirm 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ym typeface="Wingdings" pitchFamily="2" charset="2"/>
              </a:rPr>
              <a:t>Gives a description of			 			describes </a:t>
            </a:r>
            <a:endParaRPr lang="en-US" sz="1200" dirty="0"/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923F47AB-9997-634B-A332-925098F10B7C}"/>
              </a:ext>
            </a:extLst>
          </p:cNvPr>
          <p:cNvSpPr txBox="1">
            <a:spLocks/>
          </p:cNvSpPr>
          <p:nvPr/>
        </p:nvSpPr>
        <p:spPr>
          <a:xfrm>
            <a:off x="425172" y="2115176"/>
            <a:ext cx="8293653" cy="16581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b="1" dirty="0"/>
              <a:t>Nominalization - do not turn everything into nouns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Verb to noun:		Observation 		</a:t>
            </a:r>
            <a:r>
              <a:rPr lang="en-US" sz="1200" dirty="0">
                <a:sym typeface="Wingdings" pitchFamily="2" charset="2"/>
              </a:rPr>
              <a:t> 			observe 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>
                <a:sym typeface="Wingdings" pitchFamily="2" charset="2"/>
              </a:rPr>
              <a:t>				Improvement					improve 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dirty="0">
                <a:sym typeface="Wingdings" pitchFamily="2" charset="2"/>
              </a:rPr>
              <a:t>				Inclusion					include </a:t>
            </a:r>
          </a:p>
          <a:p>
            <a:pPr marL="192087" indent="-171450">
              <a:lnSpc>
                <a:spcPct val="120000"/>
              </a:lnSpc>
              <a:spcBef>
                <a:spcPts val="400"/>
              </a:spcBef>
              <a:buSzPct val="100000"/>
              <a:defRPr/>
            </a:pPr>
            <a:r>
              <a:rPr lang="en-US" sz="1200" dirty="0">
                <a:sym typeface="Wingdings" pitchFamily="2" charset="2"/>
              </a:rPr>
              <a:t>Verb to gerund:		Understanding				understand  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Adjective to noun:	Prevalence 		</a:t>
            </a:r>
            <a:r>
              <a:rPr lang="en-US" sz="1200" dirty="0">
                <a:sym typeface="Wingdings" pitchFamily="2" charset="2"/>
              </a:rPr>
              <a:t> 			prevalent </a:t>
            </a:r>
          </a:p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endParaRPr lang="en-US" sz="1200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FDF84CF-6165-2A47-9654-2BFA6C5A94C7}"/>
              </a:ext>
            </a:extLst>
          </p:cNvPr>
          <p:cNvSpPr txBox="1">
            <a:spLocks/>
          </p:cNvSpPr>
          <p:nvPr/>
        </p:nvSpPr>
        <p:spPr>
          <a:xfrm>
            <a:off x="425172" y="3860116"/>
            <a:ext cx="8293653" cy="8467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b="1" dirty="0"/>
              <a:t>Favor the active voice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This hypothesis is supported by the observation that…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The authors support the hypothesis, observing that…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8192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1766CBD-A5BD-804F-82C0-E32DEE995817}"/>
              </a:ext>
            </a:extLst>
          </p:cNvPr>
          <p:cNvSpPr txBox="1">
            <a:spLocks/>
          </p:cNvSpPr>
          <p:nvPr/>
        </p:nvSpPr>
        <p:spPr>
          <a:xfrm>
            <a:off x="425172" y="1177235"/>
            <a:ext cx="8293653" cy="5847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b="1" dirty="0"/>
              <a:t>Do not be scared of repetitions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Repeating words helps the reader to understand what you are talking about 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A02BD50-1A27-EE40-BE23-D3602536D6D2}"/>
              </a:ext>
            </a:extLst>
          </p:cNvPr>
          <p:cNvSpPr txBox="1">
            <a:spLocks/>
          </p:cNvSpPr>
          <p:nvPr/>
        </p:nvSpPr>
        <p:spPr>
          <a:xfrm>
            <a:off x="425172" y="1802425"/>
            <a:ext cx="8293653" cy="5847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b="1" dirty="0"/>
              <a:t>Be aware of logical gaps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Connections might be clear in the writer’s mind, but not that obvious for the reader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272F0A-5007-F542-88E2-8503D992943A}"/>
              </a:ext>
            </a:extLst>
          </p:cNvPr>
          <p:cNvSpPr txBox="1">
            <a:spLocks/>
          </p:cNvSpPr>
          <p:nvPr/>
        </p:nvSpPr>
        <p:spPr>
          <a:xfrm>
            <a:off x="457198" y="4909605"/>
            <a:ext cx="3456611" cy="2269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800" dirty="0" err="1"/>
              <a:t>Gopen</a:t>
            </a:r>
            <a:r>
              <a:rPr lang="en-US" sz="800" dirty="0"/>
              <a:t> </a:t>
            </a:r>
            <a:r>
              <a:rPr lang="en-US" sz="800" i="1" dirty="0"/>
              <a:t>et al.</a:t>
            </a:r>
            <a:r>
              <a:rPr lang="en-US" sz="800" dirty="0"/>
              <a:t>, American Scientist </a:t>
            </a:r>
            <a:r>
              <a:rPr lang="en-US" sz="800" b="1" dirty="0"/>
              <a:t>2018</a:t>
            </a:r>
            <a:r>
              <a:rPr lang="en-US" sz="800" dirty="0"/>
              <a:t>, The Science of Scientific Writing</a:t>
            </a:r>
          </a:p>
          <a:p>
            <a:pPr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D614C-D726-1342-A361-B263178C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2" y="2427615"/>
            <a:ext cx="7863840" cy="739734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280E5BC-4C3A-9B46-8412-C4D130CDB3D0}"/>
              </a:ext>
            </a:extLst>
          </p:cNvPr>
          <p:cNvSpPr txBox="1">
            <a:spLocks/>
          </p:cNvSpPr>
          <p:nvPr/>
        </p:nvSpPr>
        <p:spPr>
          <a:xfrm>
            <a:off x="425172" y="3172428"/>
            <a:ext cx="8293653" cy="86731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60338" algn="just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S1: Subject – Verb position</a:t>
            </a:r>
          </a:p>
          <a:p>
            <a:pPr marL="180975" indent="-160338" algn="just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S2: Keep (</a:t>
            </a:r>
            <a:r>
              <a:rPr lang="en-US" sz="1050" dirty="0" err="1"/>
              <a:t>dG</a:t>
            </a:r>
            <a:r>
              <a:rPr lang="en-US" sz="1050" dirty="0"/>
              <a:t>) and (</a:t>
            </a:r>
            <a:r>
              <a:rPr lang="en-US" sz="1050" dirty="0" err="1"/>
              <a:t>dC</a:t>
            </a:r>
            <a:r>
              <a:rPr lang="en-US" sz="1050" dirty="0"/>
              <a:t>) in front for smooth S1-S2 transition</a:t>
            </a:r>
          </a:p>
          <a:p>
            <a:pPr marL="180975" indent="-160338" algn="just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S2: “</a:t>
            </a:r>
            <a:r>
              <a:rPr lang="en-US" sz="1050" dirty="0" err="1"/>
              <a:t>triisopropylsilyl</a:t>
            </a:r>
            <a:r>
              <a:rPr lang="en-US" sz="1050" dirty="0"/>
              <a:t> group” at the end</a:t>
            </a:r>
          </a:p>
          <a:p>
            <a:pPr marL="180975" indent="-160338" algn="just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050" dirty="0"/>
              <a:t>S2: alert the reader to expect two distinct effects, use “both”</a:t>
            </a:r>
          </a:p>
          <a:p>
            <a:pPr marL="180975" indent="-160338" algn="just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553E8-A941-B740-BE45-F90819C97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72" y="4115495"/>
            <a:ext cx="7863840" cy="6665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DE00B3-88DC-F70A-06B0-28E12164DEFF}"/>
              </a:ext>
            </a:extLst>
          </p:cNvPr>
          <p:cNvSpPr/>
          <p:nvPr/>
        </p:nvSpPr>
        <p:spPr>
          <a:xfrm>
            <a:off x="511865" y="4167312"/>
            <a:ext cx="1399485" cy="144338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7D590F-4842-1A52-D17E-D4002EC4A94C}"/>
              </a:ext>
            </a:extLst>
          </p:cNvPr>
          <p:cNvSpPr/>
          <p:nvPr/>
        </p:nvSpPr>
        <p:spPr>
          <a:xfrm>
            <a:off x="5579165" y="4167312"/>
            <a:ext cx="2618685" cy="144338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F2E27-87E8-7478-0C70-8073182E0B78}"/>
              </a:ext>
            </a:extLst>
          </p:cNvPr>
          <p:cNvSpPr/>
          <p:nvPr/>
        </p:nvSpPr>
        <p:spPr>
          <a:xfrm>
            <a:off x="511865" y="4318654"/>
            <a:ext cx="396185" cy="144338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C2586C-2C68-000B-D025-827F5BCFCD85}"/>
              </a:ext>
            </a:extLst>
          </p:cNvPr>
          <p:cNvSpPr/>
          <p:nvPr/>
        </p:nvSpPr>
        <p:spPr>
          <a:xfrm>
            <a:off x="5447898" y="4311650"/>
            <a:ext cx="311920" cy="15134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0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5" grpId="0" animBg="1"/>
      <p:bldP spid="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0381"/>
            <a:ext cx="7326727" cy="500512"/>
          </a:xfrm>
        </p:spPr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DEAFA925-C977-1347-B2A3-279724357C95}"/>
              </a:ext>
            </a:extLst>
          </p:cNvPr>
          <p:cNvSpPr txBox="1">
            <a:spLocks/>
          </p:cNvSpPr>
          <p:nvPr/>
        </p:nvSpPr>
        <p:spPr>
          <a:xfrm>
            <a:off x="457200" y="1027105"/>
            <a:ext cx="3075921" cy="225647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b="1" dirty="0"/>
              <a:t>Reduce phrases to single words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Has an effect on			</a:t>
            </a:r>
            <a:r>
              <a:rPr lang="en-US" sz="1200" dirty="0">
                <a:sym typeface="Wingdings" pitchFamily="2" charset="2"/>
              </a:rPr>
              <a:t> 	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Give rise to			</a:t>
            </a:r>
            <a:r>
              <a:rPr lang="en-US" sz="1200" dirty="0">
                <a:sym typeface="Wingdings" pitchFamily="2" charset="2"/>
              </a:rPr>
              <a:t> 	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ym typeface="Wingdings" pitchFamily="2" charset="2"/>
              </a:rPr>
              <a:t>Due to the fact that		 	</a:t>
            </a:r>
            <a:endParaRPr lang="en-US" sz="1200" dirty="0"/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The purpose of this study	</a:t>
            </a:r>
            <a:r>
              <a:rPr lang="en-US" sz="1200" dirty="0">
                <a:sym typeface="Wingdings" pitchFamily="2" charset="2"/>
              </a:rPr>
              <a:t> 	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 majority of			</a:t>
            </a:r>
            <a:r>
              <a:rPr lang="en-US" sz="1200" dirty="0">
                <a:sym typeface="Wingdings" pitchFamily="2" charset="2"/>
              </a:rPr>
              <a:t> 	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ym typeface="Wingdings" pitchFamily="2" charset="2"/>
              </a:rPr>
              <a:t>Are of the same opinion		 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ym typeface="Wingdings" pitchFamily="2" charset="2"/>
              </a:rPr>
              <a:t>Do not occur frequently		</a:t>
            </a:r>
            <a:endParaRPr lang="en-US" sz="1200" dirty="0"/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39817C43-83D8-A240-A165-4C35C47B53F2}"/>
              </a:ext>
            </a:extLst>
          </p:cNvPr>
          <p:cNvSpPr txBox="1">
            <a:spLocks/>
          </p:cNvSpPr>
          <p:nvPr/>
        </p:nvSpPr>
        <p:spPr>
          <a:xfrm>
            <a:off x="457199" y="3371923"/>
            <a:ext cx="2980636" cy="140472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37" indent="0">
              <a:lnSpc>
                <a:spcPct val="120000"/>
              </a:lnSpc>
              <a:spcBef>
                <a:spcPts val="400"/>
              </a:spcBef>
              <a:buSzPct val="100000"/>
              <a:buNone/>
              <a:defRPr/>
            </a:pPr>
            <a:r>
              <a:rPr lang="en-US" sz="1200" b="1" dirty="0"/>
              <a:t>Cut unnecessary words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Actually					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Basically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Fundamentally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Really/very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5C48DF-91E2-7142-96BF-161ABC8D98AB}"/>
              </a:ext>
            </a:extLst>
          </p:cNvPr>
          <p:cNvSpPr txBox="1">
            <a:spLocks/>
          </p:cNvSpPr>
          <p:nvPr/>
        </p:nvSpPr>
        <p:spPr>
          <a:xfrm>
            <a:off x="4120562" y="3340318"/>
            <a:ext cx="2980636" cy="14679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Generally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Frankly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As it is known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200" dirty="0"/>
              <a:t>It should be emphasized</a:t>
            </a:r>
          </a:p>
          <a:p>
            <a:pPr marL="180975" indent="-160338">
              <a:lnSpc>
                <a:spcPct val="120000"/>
              </a:lnSpc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DB3CB-CC73-A3CA-6157-F2FB0B697407}"/>
              </a:ext>
            </a:extLst>
          </p:cNvPr>
          <p:cNvSpPr txBox="1"/>
          <p:nvPr/>
        </p:nvSpPr>
        <p:spPr>
          <a:xfrm>
            <a:off x="3705476" y="1313907"/>
            <a:ext cx="635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C0E70-2BEF-5956-0D79-A62BC85DA348}"/>
              </a:ext>
            </a:extLst>
          </p:cNvPr>
          <p:cNvSpPr txBox="1"/>
          <p:nvPr/>
        </p:nvSpPr>
        <p:spPr>
          <a:xfrm>
            <a:off x="3688067" y="1584514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causes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32F41-A229-AF64-65E4-70987F7649B7}"/>
              </a:ext>
            </a:extLst>
          </p:cNvPr>
          <p:cNvSpPr txBox="1"/>
          <p:nvPr/>
        </p:nvSpPr>
        <p:spPr>
          <a:xfrm>
            <a:off x="3419564" y="1855121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because, since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D42CD-3DA6-2514-2BA5-C4CD2AEA81C4}"/>
              </a:ext>
            </a:extLst>
          </p:cNvPr>
          <p:cNvSpPr txBox="1"/>
          <p:nvPr/>
        </p:nvSpPr>
        <p:spPr>
          <a:xfrm>
            <a:off x="3606314" y="2125728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D1EB6-7F9C-BB7E-2B30-C774597993B1}"/>
              </a:ext>
            </a:extLst>
          </p:cNvPr>
          <p:cNvSpPr txBox="1"/>
          <p:nvPr/>
        </p:nvSpPr>
        <p:spPr>
          <a:xfrm>
            <a:off x="3764210" y="2396335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BD9092-BED0-6904-ACD7-993D06804191}"/>
              </a:ext>
            </a:extLst>
          </p:cNvPr>
          <p:cNvSpPr txBox="1"/>
          <p:nvPr/>
        </p:nvSpPr>
        <p:spPr>
          <a:xfrm>
            <a:off x="3717723" y="2937547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 rare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B100D-95B9-BF4D-5ADA-5D4AAF53EBA3}"/>
              </a:ext>
            </a:extLst>
          </p:cNvPr>
          <p:cNvSpPr txBox="1"/>
          <p:nvPr/>
        </p:nvSpPr>
        <p:spPr>
          <a:xfrm>
            <a:off x="3735356" y="2666942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agree</a:t>
            </a:r>
          </a:p>
        </p:txBody>
      </p:sp>
    </p:spTree>
    <p:extLst>
      <p:ext uri="{BB962C8B-B14F-4D97-AF65-F5344CB8AC3E}">
        <p14:creationId xmlns:p14="http://schemas.microsoft.com/office/powerpoint/2010/main" val="6284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DE35D6-187A-D4D9-FB5D-046D3B4B40B6}"/>
              </a:ext>
            </a:extLst>
          </p:cNvPr>
          <p:cNvSpPr txBox="1"/>
          <p:nvPr/>
        </p:nvSpPr>
        <p:spPr>
          <a:xfrm>
            <a:off x="749490" y="1850206"/>
            <a:ext cx="4583372" cy="1443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Organizing ideas and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resenting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ogical arguments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Clarity and precision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Formal and objective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Avoiding jargon and defining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echnical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erms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tips</a:t>
            </a:r>
            <a:endParaRPr lang="en-US" sz="1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4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613" y="1785505"/>
            <a:ext cx="49299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Focus on scientific 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C270FD-7F1F-034F-9B1A-21541F49DB86}"/>
              </a:ext>
            </a:extLst>
          </p:cNvPr>
          <p:cNvSpPr/>
          <p:nvPr/>
        </p:nvSpPr>
        <p:spPr>
          <a:xfrm>
            <a:off x="417613" y="3951724"/>
            <a:ext cx="4595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Objective: how to write scientific texts and reports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3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5BE9A4-54A0-5807-E77C-6CF8C347B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8559"/>
            <a:ext cx="8229600" cy="1736091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DEFINITION: Oversimplification is a logical fallacy that refers to the act of reducing the complexity of a subject or issue to the point where essential details or nuances are lost or overlooked.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PROBLEM: Misunderstanding, misrepresentation and incomplete perspectives can cause poor decision-making or misinformed beliefs.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KEEP IN MIND: Simplification can be used correctly in scientific communication to make complex ideas more accessible to a broader audience.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7FDFF8-EF63-4548-B522-C2F1775E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Oversimplification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99E4B81-A610-B758-C5D4-B905411F1C2C}"/>
              </a:ext>
            </a:extLst>
          </p:cNvPr>
          <p:cNvSpPr txBox="1">
            <a:spLocks/>
          </p:cNvSpPr>
          <p:nvPr/>
        </p:nvSpPr>
        <p:spPr>
          <a:xfrm>
            <a:off x="625928" y="3102429"/>
            <a:ext cx="8229600" cy="131989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/>
              <a:t>EXAMPLES</a:t>
            </a:r>
          </a:p>
          <a:p>
            <a:r>
              <a:rPr lang="en-US" sz="1200" dirty="0"/>
              <a:t>Money can’t buy happiness.</a:t>
            </a:r>
          </a:p>
          <a:p>
            <a:r>
              <a:rPr lang="en-US" sz="1200" dirty="0"/>
              <a:t>Success is solely a result of hard work.</a:t>
            </a:r>
          </a:p>
          <a:p>
            <a:r>
              <a:rPr lang="en-US" sz="1200" dirty="0"/>
              <a:t>Climate change is exclusively due to CO</a:t>
            </a:r>
            <a:r>
              <a:rPr lang="en-US" sz="1200" baseline="-25000" dirty="0"/>
              <a:t>2</a:t>
            </a:r>
            <a:r>
              <a:rPr lang="en-US" sz="1200" dirty="0"/>
              <a:t> emissions.</a:t>
            </a:r>
          </a:p>
          <a:p>
            <a:r>
              <a:rPr lang="en-US" sz="1200" dirty="0"/>
              <a:t>Vaccinated people do not get sick.</a:t>
            </a:r>
          </a:p>
        </p:txBody>
      </p:sp>
    </p:spTree>
    <p:extLst>
      <p:ext uri="{BB962C8B-B14F-4D97-AF65-F5344CB8AC3E}">
        <p14:creationId xmlns:p14="http://schemas.microsoft.com/office/powerpoint/2010/main" val="331837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EB6D3A-56BC-5777-439E-0D5F4BDB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381"/>
            <a:ext cx="6161964" cy="500512"/>
          </a:xfrm>
        </p:spPr>
        <p:txBody>
          <a:bodyPr/>
          <a:lstStyle/>
          <a:p>
            <a:r>
              <a:rPr lang="en-US" dirty="0"/>
              <a:t>Scientific communication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5FF61-1630-4CF1-D6DC-EAA39137F6A9}"/>
              </a:ext>
            </a:extLst>
          </p:cNvPr>
          <p:cNvSpPr txBox="1"/>
          <p:nvPr/>
        </p:nvSpPr>
        <p:spPr>
          <a:xfrm>
            <a:off x="1400299" y="1017479"/>
            <a:ext cx="582563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1 -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cientific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ommunication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introduction to scientific communication and its forms 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2 - 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 on scientific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riting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Objective: how to write scientific texts and reports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Day 3 - 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Organizing your scientific paper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how to structure and write scientific papers</a:t>
            </a:r>
          </a:p>
          <a:p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Day 4 -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Creating your scientific poster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how to structure and write scientific posters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 5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Communicating your science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Objective: how to present scientific concepts and engage your audience</a:t>
            </a:r>
            <a:endParaRPr lang="en-US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90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613" y="1785505"/>
            <a:ext cx="49299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"/>
                <a:cs typeface="Arial"/>
              </a:rPr>
              <a:t>Focus on scientific 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C270FD-7F1F-034F-9B1A-21541F49DB86}"/>
              </a:ext>
            </a:extLst>
          </p:cNvPr>
          <p:cNvSpPr/>
          <p:nvPr/>
        </p:nvSpPr>
        <p:spPr>
          <a:xfrm>
            <a:off x="417613" y="3951724"/>
            <a:ext cx="4595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Objective: how to write scientific texts and reports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CBEB0-962E-9C4B-AB0E-A0E0DE08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46" y="196383"/>
            <a:ext cx="1743676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6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303D07-E1F3-B688-BC01-826F92A2F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760"/>
            <a:ext cx="5934501" cy="2093979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Organizing ideas and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resenting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ogical arguments</a:t>
            </a:r>
          </a:p>
          <a:p>
            <a:pPr algn="l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Clarity and precision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Formal and objective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Avoiding jargon and defining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echnical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erms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Practical tips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5D15D-0656-0F03-21F6-809AB0F2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Scientific Writing</a:t>
            </a:r>
          </a:p>
        </p:txBody>
      </p:sp>
    </p:spTree>
    <p:extLst>
      <p:ext uri="{BB962C8B-B14F-4D97-AF65-F5344CB8AC3E}">
        <p14:creationId xmlns:p14="http://schemas.microsoft.com/office/powerpoint/2010/main" val="62045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D9498E-050B-6A04-556B-800DC6A74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0381"/>
            <a:ext cx="8432043" cy="500512"/>
          </a:xfrm>
        </p:spPr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Organizing ideas and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resenting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ogical arguments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2393E-8359-68F4-2A46-62B21628946F}"/>
              </a:ext>
            </a:extLst>
          </p:cNvPr>
          <p:cNvSpPr txBox="1"/>
          <p:nvPr/>
        </p:nvSpPr>
        <p:spPr>
          <a:xfrm>
            <a:off x="457199" y="1815581"/>
            <a:ext cx="4235775" cy="1512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7472" indent="-34747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Logical organization of ideas and content</a:t>
            </a:r>
          </a:p>
          <a:p>
            <a:pPr marL="347472" indent="-34747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Identify transitions between paragraph and sections</a:t>
            </a:r>
          </a:p>
          <a:p>
            <a:pPr marL="347472" indent="-34747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Introduce the main idea at the beginning of the section</a:t>
            </a:r>
          </a:p>
          <a:p>
            <a:pPr marL="347472" indent="-347472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Identify the evidence to support each point</a:t>
            </a:r>
          </a:p>
        </p:txBody>
      </p:sp>
    </p:spTree>
    <p:extLst>
      <p:ext uri="{BB962C8B-B14F-4D97-AF65-F5344CB8AC3E}">
        <p14:creationId xmlns:p14="http://schemas.microsoft.com/office/powerpoint/2010/main" val="109396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32A8D3-9750-50EB-78B1-E01DE185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Clarity and precision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51621-5489-4702-40D1-3E82CA1B9976}"/>
              </a:ext>
            </a:extLst>
          </p:cNvPr>
          <p:cNvSpPr txBox="1"/>
          <p:nvPr/>
        </p:nvSpPr>
        <p:spPr>
          <a:xfrm>
            <a:off x="457200" y="1128663"/>
            <a:ext cx="4830168" cy="1443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Facilitate understanding of complex scientific concepts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Present research findings in a straightforward manner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 concise sentences 	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	remove unnecessary words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			 	use a descriptive language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Avoid ambiguity and multiple interpretations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A778F-1341-5633-468E-7DA24AC214DF}"/>
              </a:ext>
            </a:extLst>
          </p:cNvPr>
          <p:cNvSpPr txBox="1"/>
          <p:nvPr/>
        </p:nvSpPr>
        <p:spPr>
          <a:xfrm>
            <a:off x="457200" y="2776467"/>
            <a:ext cx="7333354" cy="1997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Sentence 1: “Applying code optimization techniques the software might work faster.”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Improved: “We applied code optimization techniques to enhance the software’s performance and speed”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Sentence 2: “The algorithm seems to be giving good results most of the time.”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“The algorithm produces accurate results.”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5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0239B-9F6A-4CBD-BB74-EE77B41D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and objective tone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EEA24-2C66-B200-3BC6-B503716AA100}"/>
              </a:ext>
            </a:extLst>
          </p:cNvPr>
          <p:cNvSpPr txBox="1"/>
          <p:nvPr/>
        </p:nvSpPr>
        <p:spPr>
          <a:xfrm>
            <a:off x="457200" y="1128663"/>
            <a:ext cx="6953535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Conveys professionalism and expertise in the field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Focuses the attention on the research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Delivers information without personal opinions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Allows readers to form their unbiased interpretations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Facilitates peer reviewers' impartial evaluation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C20E3-B103-FD1B-4817-CE24C0DF2224}"/>
              </a:ext>
            </a:extLst>
          </p:cNvPr>
          <p:cNvSpPr txBox="1"/>
          <p:nvPr/>
        </p:nvSpPr>
        <p:spPr>
          <a:xfrm>
            <a:off x="457200" y="2808312"/>
            <a:ext cx="7740555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Sentence 1: “The research team believes that this software is much better than others.”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Improved: “The research team observed/proved that this software demonstrates/shows superior performance comparted to the other software that were tested.”</a:t>
            </a:r>
          </a:p>
        </p:txBody>
      </p:sp>
    </p:spTree>
    <p:extLst>
      <p:ext uri="{BB962C8B-B14F-4D97-AF65-F5344CB8AC3E}">
        <p14:creationId xmlns:p14="http://schemas.microsoft.com/office/powerpoint/2010/main" val="21631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5BED8-34E8-A8B3-42B1-8447D23B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0381"/>
            <a:ext cx="7413009" cy="500512"/>
          </a:xfrm>
        </p:spPr>
        <p:txBody>
          <a:bodyPr/>
          <a:lstStyle/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Avoiding jargon and defining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echnical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E878E-DC69-0D17-3AAE-B6155D92D4A1}"/>
              </a:ext>
            </a:extLst>
          </p:cNvPr>
          <p:cNvSpPr txBox="1"/>
          <p:nvPr/>
        </p:nvSpPr>
        <p:spPr>
          <a:xfrm>
            <a:off x="457199" y="1434708"/>
            <a:ext cx="7858836" cy="227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Avoiding jargon 			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	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enables broader readership comprehension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encourages interdisciplinary collaboration and exchange of ideas.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Defining technical terms 	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	provide definitions of relevant terms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				clarify specialized terminology used in the research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			 	define all acronyms when first used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174625" lvl="5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Finding a balance between technical language and readability</a:t>
            </a:r>
          </a:p>
        </p:txBody>
      </p:sp>
    </p:spTree>
    <p:extLst>
      <p:ext uri="{BB962C8B-B14F-4D97-AF65-F5344CB8AC3E}">
        <p14:creationId xmlns:p14="http://schemas.microsoft.com/office/powerpoint/2010/main" val="4041956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5825</TotalTime>
  <Words>1298</Words>
  <Application>Microsoft Macintosh PowerPoint</Application>
  <PresentationFormat>On-screen Show (16:9)</PresentationFormat>
  <Paragraphs>192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ＭＳ 明朝</vt:lpstr>
      <vt:lpstr>Arial</vt:lpstr>
      <vt:lpstr>Calibri</vt:lpstr>
      <vt:lpstr>Wingdings</vt:lpstr>
      <vt:lpstr>Office Theme</vt:lpstr>
      <vt:lpstr>PowerPoint Presentation</vt:lpstr>
      <vt:lpstr>Oversimplification</vt:lpstr>
      <vt:lpstr>Scientific communication</vt:lpstr>
      <vt:lpstr>PowerPoint Presentation</vt:lpstr>
      <vt:lpstr>Guidelines for Scientific Writing</vt:lpstr>
      <vt:lpstr>Organizing ideas and presenting logical arguments</vt:lpstr>
      <vt:lpstr>Clarity and precision</vt:lpstr>
      <vt:lpstr>Formal and objective tone</vt:lpstr>
      <vt:lpstr>Avoiding jargon and defining technical terms</vt:lpstr>
      <vt:lpstr>Tips</vt:lpstr>
      <vt:lpstr>Tips</vt:lpstr>
      <vt:lpstr>Tips</vt:lpstr>
      <vt:lpstr>Tips</vt:lpstr>
      <vt:lpstr>Tips</vt:lpstr>
      <vt:lpstr>Tips</vt:lpstr>
      <vt:lpstr>PowerPoint Presentation</vt:lpstr>
      <vt:lpstr>PowerPoint Presentation</vt:lpstr>
    </vt:vector>
  </TitlesOfParts>
  <Company>King Abdullah University of Science and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</dc:creator>
  <cp:lastModifiedBy>Sara Durini</cp:lastModifiedBy>
  <cp:revision>180</cp:revision>
  <dcterms:created xsi:type="dcterms:W3CDTF">2015-06-21T11:58:54Z</dcterms:created>
  <dcterms:modified xsi:type="dcterms:W3CDTF">2024-07-08T12:12:16Z</dcterms:modified>
</cp:coreProperties>
</file>